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6"/>
  </p:notesMasterIdLst>
  <p:sldIdLst>
    <p:sldId id="256" r:id="rId2"/>
    <p:sldId id="257" r:id="rId3"/>
    <p:sldId id="258" r:id="rId4"/>
    <p:sldId id="259" r:id="rId5"/>
    <p:sldId id="264" r:id="rId6"/>
    <p:sldId id="260" r:id="rId7"/>
    <p:sldId id="265" r:id="rId8"/>
    <p:sldId id="266" r:id="rId9"/>
    <p:sldId id="261" r:id="rId10"/>
    <p:sldId id="262" r:id="rId11"/>
    <p:sldId id="267" r:id="rId12"/>
    <p:sldId id="268" r:id="rId13"/>
    <p:sldId id="269"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81303" autoAdjust="0"/>
  </p:normalViewPr>
  <p:slideViewPr>
    <p:cSldViewPr snapToGrid="0">
      <p:cViewPr varScale="1">
        <p:scale>
          <a:sx n="92" d="100"/>
          <a:sy n="92" d="100"/>
        </p:scale>
        <p:origin x="1281"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14777-0415-F741-940C-685558C24EA1}" type="datetimeFigureOut">
              <a:rPr lang="en-US" smtClean="0"/>
              <a:t>3/10/2024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8921B4-5FC2-A248-8069-4602B3FBFF90}" type="slidenum">
              <a:rPr lang="en-US" smtClean="0"/>
              <a:t>‹#›</a:t>
            </a:fld>
            <a:endParaRPr lang="en-US"/>
          </a:p>
        </p:txBody>
      </p:sp>
    </p:spTree>
    <p:extLst>
      <p:ext uri="{BB962C8B-B14F-4D97-AF65-F5344CB8AC3E}">
        <p14:creationId xmlns:p14="http://schemas.microsoft.com/office/powerpoint/2010/main" val="3082928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project, we were working to build an image classifier to classify the species of a bird based on its picture. An example of a use case for this would be evaluating population numbers for birds, particular in remote areas where you might use a drone to collect images and then evaluate if an endangered species had recovered its population numbers.</a:t>
            </a:r>
          </a:p>
          <a:p>
            <a:endParaRPr lang="en-US" dirty="0"/>
          </a:p>
          <a:p>
            <a:r>
              <a:rPr lang="en-US" dirty="0"/>
              <a:t>Since we were building an image classifier, we focused on a convolutional neural network to achieve our goal.</a:t>
            </a:r>
          </a:p>
        </p:txBody>
      </p:sp>
      <p:sp>
        <p:nvSpPr>
          <p:cNvPr id="4" name="Slide Number Placeholder 3"/>
          <p:cNvSpPr>
            <a:spLocks noGrp="1"/>
          </p:cNvSpPr>
          <p:nvPr>
            <p:ph type="sldNum" sz="quarter" idx="5"/>
          </p:nvPr>
        </p:nvSpPr>
        <p:spPr/>
        <p:txBody>
          <a:bodyPr/>
          <a:lstStyle/>
          <a:p>
            <a:fld id="{9C8921B4-5FC2-A248-8069-4602B3FBFF90}" type="slidenum">
              <a:rPr lang="en-US" smtClean="0"/>
              <a:t>2</a:t>
            </a:fld>
            <a:endParaRPr lang="en-US"/>
          </a:p>
        </p:txBody>
      </p:sp>
    </p:spTree>
    <p:extLst>
      <p:ext uri="{BB962C8B-B14F-4D97-AF65-F5344CB8AC3E}">
        <p14:creationId xmlns:p14="http://schemas.microsoft.com/office/powerpoint/2010/main" val="20857777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our model was overfitting and apparently overlearning these more prominent features, but the complexity was helping diversify the results, we wanted to find a different way to help the model generalize a bit more.</a:t>
            </a:r>
          </a:p>
          <a:p>
            <a:endParaRPr lang="en-US" dirty="0"/>
          </a:p>
          <a:p>
            <a:r>
              <a:rPr lang="en-US" dirty="0"/>
              <a:t>To do this, we used a method called progressive resizing. This method works by downscaling the image to “fuzz” the details and eliminate noise. The model is then progressively built on images of higher quality with the weights of the previous layer being locked. This helps to ensure that the model doesn’t pick up too much noise from the higher quality pictures. </a:t>
            </a:r>
          </a:p>
          <a:p>
            <a:endParaRPr lang="en-US" dirty="0"/>
          </a:p>
          <a:p>
            <a:r>
              <a:rPr lang="en-US" dirty="0"/>
              <a:t>For our model we used our complex model on 56x56 images. We also increased the nodes in the three CNN layers to 128, 64, and 32 respectively in order to draw more information from these lower quality pictures. We then introduced a dropout layer to combat the overfitting from our previous model.</a:t>
            </a:r>
          </a:p>
          <a:p>
            <a:endParaRPr lang="en-US" dirty="0"/>
          </a:p>
          <a:p>
            <a:r>
              <a:rPr lang="en-US" dirty="0"/>
              <a:t>We then trained two more CNN layers on 112x112 and 224x224 (the original size), decreasing the filters as the quality of the image increased to focus on the model on the smaller details. </a:t>
            </a:r>
          </a:p>
          <a:p>
            <a:endParaRPr lang="en-US" dirty="0"/>
          </a:p>
          <a:p>
            <a:r>
              <a:rPr lang="en-US" dirty="0"/>
              <a:t>Because we </a:t>
            </a:r>
            <a:r>
              <a:rPr lang="en-US" dirty="0" err="1"/>
              <a:t>ontroduced</a:t>
            </a:r>
            <a:r>
              <a:rPr lang="en-US" dirty="0"/>
              <a:t> the dropout layer, we removed early stopping and let each model run for 100 epochs. </a:t>
            </a:r>
          </a:p>
        </p:txBody>
      </p:sp>
      <p:sp>
        <p:nvSpPr>
          <p:cNvPr id="4" name="Slide Number Placeholder 3"/>
          <p:cNvSpPr>
            <a:spLocks noGrp="1"/>
          </p:cNvSpPr>
          <p:nvPr>
            <p:ph type="sldNum" sz="quarter" idx="5"/>
          </p:nvPr>
        </p:nvSpPr>
        <p:spPr/>
        <p:txBody>
          <a:bodyPr/>
          <a:lstStyle/>
          <a:p>
            <a:fld id="{9C8921B4-5FC2-A248-8069-4602B3FBFF90}" type="slidenum">
              <a:rPr lang="en-US" smtClean="0"/>
              <a:t>11</a:t>
            </a:fld>
            <a:endParaRPr lang="en-US"/>
          </a:p>
        </p:txBody>
      </p:sp>
    </p:spTree>
    <p:extLst>
      <p:ext uri="{BB962C8B-B14F-4D97-AF65-F5344CB8AC3E}">
        <p14:creationId xmlns:p14="http://schemas.microsoft.com/office/powerpoint/2010/main" val="3094222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model saw an immediate, and significant, boost in accuracy when dropping images to 56x56. This validated our assumption that the model was learning less generalizable features from the details. When going to 112x112 we saw both an improvement in accuracy, loss, and in our </a:t>
            </a:r>
            <a:r>
              <a:rPr lang="en-US" dirty="0" err="1"/>
              <a:t>predicitons</a:t>
            </a:r>
            <a:r>
              <a:rPr lang="en-US" dirty="0"/>
              <a:t> for Bald Eagles. However, going back up to 224, while the loss was slightly better than 56x56, caused </a:t>
            </a:r>
            <a:r>
              <a:rPr lang="en-US"/>
              <a:t>our accuracy </a:t>
            </a:r>
          </a:p>
        </p:txBody>
      </p:sp>
      <p:sp>
        <p:nvSpPr>
          <p:cNvPr id="4" name="Slide Number Placeholder 3"/>
          <p:cNvSpPr>
            <a:spLocks noGrp="1"/>
          </p:cNvSpPr>
          <p:nvPr>
            <p:ph type="sldNum" sz="quarter" idx="5"/>
          </p:nvPr>
        </p:nvSpPr>
        <p:spPr/>
        <p:txBody>
          <a:bodyPr/>
          <a:lstStyle/>
          <a:p>
            <a:fld id="{9C8921B4-5FC2-A248-8069-4602B3FBFF90}" type="slidenum">
              <a:rPr lang="en-US" smtClean="0"/>
              <a:t>12</a:t>
            </a:fld>
            <a:endParaRPr lang="en-US"/>
          </a:p>
        </p:txBody>
      </p:sp>
    </p:spTree>
    <p:extLst>
      <p:ext uri="{BB962C8B-B14F-4D97-AF65-F5344CB8AC3E}">
        <p14:creationId xmlns:p14="http://schemas.microsoft.com/office/powerpoint/2010/main" val="3853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800" dirty="0"/>
              <a:t>The dataset we used had 100-200 images per species of 525 unique species. In order to make the scope of the problem more manageable for this project, we reduced our total number of species to 20.</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The data was already divided into training, validation, and test sets. Each image was precleaned so that there was only one bird per image and the bird comprised at least 50% of the pixels.</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To maintain class balance, we only the first 100 images for each bird in our training set. The validation and test sets contained 5 images each per species. </a:t>
            </a:r>
          </a:p>
        </p:txBody>
      </p:sp>
      <p:sp>
        <p:nvSpPr>
          <p:cNvPr id="4" name="Slide Number Placeholder 3"/>
          <p:cNvSpPr>
            <a:spLocks noGrp="1"/>
          </p:cNvSpPr>
          <p:nvPr>
            <p:ph type="sldNum" sz="quarter" idx="5"/>
          </p:nvPr>
        </p:nvSpPr>
        <p:spPr/>
        <p:txBody>
          <a:bodyPr/>
          <a:lstStyle/>
          <a:p>
            <a:fld id="{9C8921B4-5FC2-A248-8069-4602B3FBFF90}" type="slidenum">
              <a:rPr lang="en-US" smtClean="0"/>
              <a:t>3</a:t>
            </a:fld>
            <a:endParaRPr lang="en-US"/>
          </a:p>
        </p:txBody>
      </p:sp>
    </p:spTree>
    <p:extLst>
      <p:ext uri="{BB962C8B-B14F-4D97-AF65-F5344CB8AC3E}">
        <p14:creationId xmlns:p14="http://schemas.microsoft.com/office/powerpoint/2010/main" val="2124533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evaluate how well a complex model would perform on our dataset, we used a pre-trained EfficentNetB0 model with ImageNet weights. After only 5 epochs the model was already predicting with 100% accuracy on the validation data, indicating this was a problem that would lend itself well to a being solved by neural nets.</a:t>
            </a:r>
          </a:p>
        </p:txBody>
      </p:sp>
      <p:sp>
        <p:nvSpPr>
          <p:cNvPr id="4" name="Slide Number Placeholder 3"/>
          <p:cNvSpPr>
            <a:spLocks noGrp="1"/>
          </p:cNvSpPr>
          <p:nvPr>
            <p:ph type="sldNum" sz="quarter" idx="5"/>
          </p:nvPr>
        </p:nvSpPr>
        <p:spPr/>
        <p:txBody>
          <a:bodyPr/>
          <a:lstStyle/>
          <a:p>
            <a:fld id="{9C8921B4-5FC2-A248-8069-4602B3FBFF90}" type="slidenum">
              <a:rPr lang="en-US" smtClean="0"/>
              <a:t>4</a:t>
            </a:fld>
            <a:endParaRPr lang="en-US"/>
          </a:p>
        </p:txBody>
      </p:sp>
    </p:spTree>
    <p:extLst>
      <p:ext uri="{BB962C8B-B14F-4D97-AF65-F5344CB8AC3E}">
        <p14:creationId xmlns:p14="http://schemas.microsoft.com/office/powerpoint/2010/main" val="1292521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starting point, we trained a very simple model with 1 convolutional layer, a MaxPooling layer, and a softmax layer.</a:t>
            </a:r>
          </a:p>
          <a:p>
            <a:endParaRPr lang="en-US" dirty="0"/>
          </a:p>
          <a:p>
            <a:r>
              <a:rPr lang="en-US" dirty="0"/>
              <a:t>Using early stopping, we achieved a validation accuracy of 81% and a loss of .8571 after 21 epochs. </a:t>
            </a:r>
          </a:p>
        </p:txBody>
      </p:sp>
      <p:sp>
        <p:nvSpPr>
          <p:cNvPr id="4" name="Slide Number Placeholder 3"/>
          <p:cNvSpPr>
            <a:spLocks noGrp="1"/>
          </p:cNvSpPr>
          <p:nvPr>
            <p:ph type="sldNum" sz="quarter" idx="5"/>
          </p:nvPr>
        </p:nvSpPr>
        <p:spPr/>
        <p:txBody>
          <a:bodyPr/>
          <a:lstStyle/>
          <a:p>
            <a:fld id="{9C8921B4-5FC2-A248-8069-4602B3FBFF90}" type="slidenum">
              <a:rPr lang="en-US" smtClean="0"/>
              <a:t>5</a:t>
            </a:fld>
            <a:endParaRPr lang="en-US"/>
          </a:p>
        </p:txBody>
      </p:sp>
    </p:spTree>
    <p:extLst>
      <p:ext uri="{BB962C8B-B14F-4D97-AF65-F5344CB8AC3E}">
        <p14:creationId xmlns:p14="http://schemas.microsoft.com/office/powerpoint/2010/main" val="2175956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fit of our model, while the training accuracy was bouncing around a bit, it was showing a tendency to overfitting after only a few epochs.</a:t>
            </a:r>
          </a:p>
        </p:txBody>
      </p:sp>
      <p:sp>
        <p:nvSpPr>
          <p:cNvPr id="4" name="Slide Number Placeholder 3"/>
          <p:cNvSpPr>
            <a:spLocks noGrp="1"/>
          </p:cNvSpPr>
          <p:nvPr>
            <p:ph type="sldNum" sz="quarter" idx="5"/>
          </p:nvPr>
        </p:nvSpPr>
        <p:spPr/>
        <p:txBody>
          <a:bodyPr/>
          <a:lstStyle/>
          <a:p>
            <a:fld id="{9C8921B4-5FC2-A248-8069-4602B3FBFF90}" type="slidenum">
              <a:rPr lang="en-US" smtClean="0"/>
              <a:t>6</a:t>
            </a:fld>
            <a:endParaRPr lang="en-US"/>
          </a:p>
        </p:txBody>
      </p:sp>
    </p:spTree>
    <p:extLst>
      <p:ext uri="{BB962C8B-B14F-4D97-AF65-F5344CB8AC3E}">
        <p14:creationId xmlns:p14="http://schemas.microsoft.com/office/powerpoint/2010/main" val="2288846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Due to the randomization of </a:t>
            </a:r>
            <a:r>
              <a:rPr lang="en-US" dirty="0" err="1"/>
              <a:t>keras</a:t>
            </a:r>
            <a:r>
              <a:rPr lang="en-US" dirty="0"/>
              <a:t>, there were slight differences in which birds were classified as which species on our two machines, however there were some consistent themes across that helped us evaluate what the model was learning. </a:t>
            </a:r>
          </a:p>
          <a:p>
            <a:endParaRPr lang="en-US" dirty="0"/>
          </a:p>
          <a:p>
            <a:r>
              <a:rPr lang="en-US" dirty="0"/>
              <a:t>One of these commonalities was that bald eagles were completely misclassified in the simple model, and Blue Herons were also very poorly classified.</a:t>
            </a:r>
          </a:p>
        </p:txBody>
      </p:sp>
      <p:sp>
        <p:nvSpPr>
          <p:cNvPr id="4" name="Slide Number Placeholder 3"/>
          <p:cNvSpPr>
            <a:spLocks noGrp="1"/>
          </p:cNvSpPr>
          <p:nvPr>
            <p:ph type="sldNum" sz="quarter" idx="5"/>
          </p:nvPr>
        </p:nvSpPr>
        <p:spPr/>
        <p:txBody>
          <a:bodyPr/>
          <a:lstStyle/>
          <a:p>
            <a:fld id="{9C8921B4-5FC2-A248-8069-4602B3FBFF90}" type="slidenum">
              <a:rPr lang="en-US" smtClean="0"/>
              <a:t>7</a:t>
            </a:fld>
            <a:endParaRPr lang="en-US"/>
          </a:p>
        </p:txBody>
      </p:sp>
    </p:spTree>
    <p:extLst>
      <p:ext uri="{BB962C8B-B14F-4D97-AF65-F5344CB8AC3E}">
        <p14:creationId xmlns:p14="http://schemas.microsoft.com/office/powerpoint/2010/main" val="31217318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found that in all instances the gambles quail and the Cuban trogon were 100% correctly classified.  This indicated the model was only picking out highly distinctive features. Very bright patches of color on the trogon and the plume and the quail. They also tended to be full body images rather than just a head. The images that were poorly classified appeared to be of birds with very muted colors and very close up, cropped images. </a:t>
            </a:r>
          </a:p>
        </p:txBody>
      </p:sp>
      <p:sp>
        <p:nvSpPr>
          <p:cNvPr id="4" name="Slide Number Placeholder 3"/>
          <p:cNvSpPr>
            <a:spLocks noGrp="1"/>
          </p:cNvSpPr>
          <p:nvPr>
            <p:ph type="sldNum" sz="quarter" idx="5"/>
          </p:nvPr>
        </p:nvSpPr>
        <p:spPr/>
        <p:txBody>
          <a:bodyPr/>
          <a:lstStyle/>
          <a:p>
            <a:fld id="{9C8921B4-5FC2-A248-8069-4602B3FBFF90}" type="slidenum">
              <a:rPr lang="en-US" smtClean="0"/>
              <a:t>8</a:t>
            </a:fld>
            <a:endParaRPr lang="en-US"/>
          </a:p>
        </p:txBody>
      </p:sp>
    </p:spTree>
    <p:extLst>
      <p:ext uri="{BB962C8B-B14F-4D97-AF65-F5344CB8AC3E}">
        <p14:creationId xmlns:p14="http://schemas.microsoft.com/office/powerpoint/2010/main" val="105385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our evaluation, it was apparent that the model was only learning very shallow features and making its predictions on those, leading to limited predictive power and overfitting. This worked very well for our birds that were distinctive but meant that the model wasn’t learning anything about the less distinctive birds.</a:t>
            </a:r>
          </a:p>
          <a:p>
            <a:endParaRPr lang="en-US" dirty="0"/>
          </a:p>
          <a:p>
            <a:r>
              <a:rPr lang="en-US" dirty="0"/>
              <a:t>As a first step to helping our model, we increased the complexity to get the model to recognize more of the less distinctive features. We added two CNN layers to help differentiate the features more and followed each of them with MaxPooling to build model invariance.</a:t>
            </a:r>
          </a:p>
        </p:txBody>
      </p:sp>
      <p:sp>
        <p:nvSpPr>
          <p:cNvPr id="4" name="Slide Number Placeholder 3"/>
          <p:cNvSpPr>
            <a:spLocks noGrp="1"/>
          </p:cNvSpPr>
          <p:nvPr>
            <p:ph type="sldNum" sz="quarter" idx="5"/>
          </p:nvPr>
        </p:nvSpPr>
        <p:spPr/>
        <p:txBody>
          <a:bodyPr/>
          <a:lstStyle/>
          <a:p>
            <a:fld id="{9C8921B4-5FC2-A248-8069-4602B3FBFF90}" type="slidenum">
              <a:rPr lang="en-US" smtClean="0"/>
              <a:t>9</a:t>
            </a:fld>
            <a:endParaRPr lang="en-US"/>
          </a:p>
        </p:txBody>
      </p:sp>
    </p:spTree>
    <p:extLst>
      <p:ext uri="{BB962C8B-B14F-4D97-AF65-F5344CB8AC3E}">
        <p14:creationId xmlns:p14="http://schemas.microsoft.com/office/powerpoint/2010/main" val="33602331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additional complexity had a few impacts, some improvements and some challenges. The additional complexity did allow the model to correctly predict 1 of the bald eagle pictures, and it was able to 100% correctly classify more birds than the dimple model. However, the birds in the middle had mixed results in whether they were classified better, worse, or the same resulting in a decrease in overall accuracy and an increase in loss. Our model was also still overfitting after a few epochs.</a:t>
            </a:r>
          </a:p>
          <a:p>
            <a:endParaRPr lang="en-US" dirty="0"/>
          </a:p>
          <a:p>
            <a:r>
              <a:rPr lang="en-US" dirty="0"/>
              <a:t>Again, the birds that were doing well tended to be colorful or distinctive (both quails were now being classified correctly). Based on these birds, our assumption was that color was one of the most impactful features that our model was learning. To test this, we ran the complex model again, but this time trained it on grayscale images. In this case our accuracy plummeted and many of the birds that had been correctly classified were being misclassified. However, quails were still doing very well. This helped validate our assumption that the model was overlearning this distinctive features and making it less flexible for the other birds. </a:t>
            </a:r>
          </a:p>
        </p:txBody>
      </p:sp>
      <p:sp>
        <p:nvSpPr>
          <p:cNvPr id="4" name="Slide Number Placeholder 3"/>
          <p:cNvSpPr>
            <a:spLocks noGrp="1"/>
          </p:cNvSpPr>
          <p:nvPr>
            <p:ph type="sldNum" sz="quarter" idx="5"/>
          </p:nvPr>
        </p:nvSpPr>
        <p:spPr/>
        <p:txBody>
          <a:bodyPr/>
          <a:lstStyle/>
          <a:p>
            <a:fld id="{9C8921B4-5FC2-A248-8069-4602B3FBFF90}" type="slidenum">
              <a:rPr lang="en-US" smtClean="0"/>
              <a:t>10</a:t>
            </a:fld>
            <a:endParaRPr lang="en-US"/>
          </a:p>
        </p:txBody>
      </p:sp>
    </p:spTree>
    <p:extLst>
      <p:ext uri="{BB962C8B-B14F-4D97-AF65-F5344CB8AC3E}">
        <p14:creationId xmlns:p14="http://schemas.microsoft.com/office/powerpoint/2010/main" val="750604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445499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000078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155570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31471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536572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2688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68842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292337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71473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2645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3/10/2024</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4031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3/10/2024</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709071"/>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EACE703B-177A-4A03-827E-692635A35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51A2E1-004A-21CA-F617-D63CFA1BDD2A}"/>
              </a:ext>
            </a:extLst>
          </p:cNvPr>
          <p:cNvSpPr>
            <a:spLocks noGrp="1"/>
          </p:cNvSpPr>
          <p:nvPr>
            <p:ph type="ctrTitle"/>
          </p:nvPr>
        </p:nvSpPr>
        <p:spPr>
          <a:xfrm>
            <a:off x="952500" y="3958297"/>
            <a:ext cx="4085665" cy="2195027"/>
          </a:xfrm>
        </p:spPr>
        <p:txBody>
          <a:bodyPr vert="horz" lIns="91440" tIns="45720" rIns="91440" bIns="45720" rtlCol="0" anchor="ctr">
            <a:normAutofit/>
          </a:bodyPr>
          <a:lstStyle/>
          <a:p>
            <a:pPr>
              <a:lnSpc>
                <a:spcPct val="90000"/>
              </a:lnSpc>
            </a:pPr>
            <a:r>
              <a:rPr lang="en-US" sz="3700" kern="1200">
                <a:solidFill>
                  <a:schemeClr val="tx2"/>
                </a:solidFill>
                <a:latin typeface="+mj-lt"/>
                <a:ea typeface="+mj-ea"/>
                <a:cs typeface="+mj-cs"/>
              </a:rPr>
              <a:t>Classifying Bird Species With Image Recognition</a:t>
            </a:r>
          </a:p>
        </p:txBody>
      </p:sp>
      <p:pic>
        <p:nvPicPr>
          <p:cNvPr id="4" name="Picture 3" descr="Bird landing on a tree">
            <a:extLst>
              <a:ext uri="{FF2B5EF4-FFF2-40B4-BE49-F238E27FC236}">
                <a16:creationId xmlns:a16="http://schemas.microsoft.com/office/drawing/2014/main" id="{630204CB-FC80-51FD-F53C-ABD52C0F0D92}"/>
              </a:ext>
            </a:extLst>
          </p:cNvPr>
          <p:cNvPicPr>
            <a:picLocks noChangeAspect="1"/>
          </p:cNvPicPr>
          <p:nvPr/>
        </p:nvPicPr>
        <p:blipFill rotWithShape="1">
          <a:blip r:embed="rId2"/>
          <a:srcRect t="29430" b="29361"/>
          <a:stretch/>
        </p:blipFill>
        <p:spPr>
          <a:xfrm>
            <a:off x="20" y="10"/>
            <a:ext cx="12191979" cy="3428990"/>
          </a:xfrm>
          <a:prstGeom prst="rect">
            <a:avLst/>
          </a:prstGeom>
        </p:spPr>
      </p:pic>
      <p:cxnSp>
        <p:nvCxnSpPr>
          <p:cNvPr id="13" name="Straight Connector 12">
            <a:extLst>
              <a:ext uri="{FF2B5EF4-FFF2-40B4-BE49-F238E27FC236}">
                <a16:creationId xmlns:a16="http://schemas.microsoft.com/office/drawing/2014/main" id="{D8C0D56F-4A65-48B9-843D-F9D262C354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34000" y="4244223"/>
            <a:ext cx="0" cy="1623177"/>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4AEF19A-592F-8CE3-E203-8B9E5DF11169}"/>
              </a:ext>
            </a:extLst>
          </p:cNvPr>
          <p:cNvSpPr>
            <a:spLocks noGrp="1"/>
          </p:cNvSpPr>
          <p:nvPr>
            <p:ph type="subTitle" idx="1"/>
          </p:nvPr>
        </p:nvSpPr>
        <p:spPr>
          <a:xfrm>
            <a:off x="5970505" y="3958297"/>
            <a:ext cx="4883021" cy="2195027"/>
          </a:xfrm>
        </p:spPr>
        <p:txBody>
          <a:bodyPr vert="horz" lIns="91440" tIns="45720" rIns="91440" bIns="45720" rtlCol="0" anchor="ctr">
            <a:normAutofit/>
          </a:bodyPr>
          <a:lstStyle/>
          <a:p>
            <a:r>
              <a:rPr lang="en-US" dirty="0"/>
              <a:t>Brendon Bottle</a:t>
            </a:r>
          </a:p>
          <a:p>
            <a:r>
              <a:rPr lang="en-US" dirty="0"/>
              <a:t>And</a:t>
            </a:r>
          </a:p>
          <a:p>
            <a:r>
              <a:rPr lang="en-US" dirty="0"/>
              <a:t>Sean McManus</a:t>
            </a:r>
          </a:p>
          <a:p>
            <a:endParaRPr lang="en-US" dirty="0"/>
          </a:p>
        </p:txBody>
      </p:sp>
    </p:spTree>
    <p:extLst>
      <p:ext uri="{BB962C8B-B14F-4D97-AF65-F5344CB8AC3E}">
        <p14:creationId xmlns:p14="http://schemas.microsoft.com/office/powerpoint/2010/main" val="4262800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60" y="865912"/>
            <a:ext cx="10427840" cy="1086056"/>
          </a:xfrm>
        </p:spPr>
        <p:txBody>
          <a:bodyPr>
            <a:normAutofit/>
          </a:bodyPr>
          <a:lstStyle/>
          <a:p>
            <a:r>
              <a:rPr lang="en-US" dirty="0"/>
              <a:t>Complex Model Evaluation</a:t>
            </a:r>
          </a:p>
        </p:txBody>
      </p:sp>
      <p:cxnSp>
        <p:nvCxnSpPr>
          <p:cNvPr id="19" name="Straight Connector 18">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29B1A63-51AA-22FA-0E4E-39373F2EA149}"/>
              </a:ext>
            </a:extLst>
          </p:cNvPr>
          <p:cNvPicPr>
            <a:picLocks noChangeAspect="1"/>
          </p:cNvPicPr>
          <p:nvPr/>
        </p:nvPicPr>
        <p:blipFill rotWithShape="1">
          <a:blip r:embed="rId3"/>
          <a:srcRect l="51442"/>
          <a:stretch/>
        </p:blipFill>
        <p:spPr>
          <a:xfrm>
            <a:off x="6470710" y="2536723"/>
            <a:ext cx="3016092" cy="2177981"/>
          </a:xfrm>
          <a:prstGeom prst="rect">
            <a:avLst/>
          </a:prstGeom>
        </p:spPr>
      </p:pic>
      <p:pic>
        <p:nvPicPr>
          <p:cNvPr id="7" name="Picture 6">
            <a:extLst>
              <a:ext uri="{FF2B5EF4-FFF2-40B4-BE49-F238E27FC236}">
                <a16:creationId xmlns:a16="http://schemas.microsoft.com/office/drawing/2014/main" id="{39700AB3-A23D-5BF5-9DCE-11DD36B05E7B}"/>
              </a:ext>
            </a:extLst>
          </p:cNvPr>
          <p:cNvPicPr>
            <a:picLocks noChangeAspect="1"/>
          </p:cNvPicPr>
          <p:nvPr/>
        </p:nvPicPr>
        <p:blipFill rotWithShape="1">
          <a:blip r:embed="rId3"/>
          <a:srcRect r="51066"/>
          <a:stretch/>
        </p:blipFill>
        <p:spPr>
          <a:xfrm>
            <a:off x="7685995" y="3950244"/>
            <a:ext cx="3039533" cy="2178038"/>
          </a:xfrm>
          <a:prstGeom prst="rect">
            <a:avLst/>
          </a:prstGeom>
        </p:spPr>
      </p:pic>
      <p:sp>
        <p:nvSpPr>
          <p:cNvPr id="8" name="Content Placeholder 2">
            <a:extLst>
              <a:ext uri="{FF2B5EF4-FFF2-40B4-BE49-F238E27FC236}">
                <a16:creationId xmlns:a16="http://schemas.microsoft.com/office/drawing/2014/main" id="{C3139373-6C33-9BA0-4629-CD3E05CEA52D}"/>
              </a:ext>
            </a:extLst>
          </p:cNvPr>
          <p:cNvSpPr txBox="1">
            <a:spLocks/>
          </p:cNvSpPr>
          <p:nvPr/>
        </p:nvSpPr>
        <p:spPr>
          <a:xfrm>
            <a:off x="849760" y="2254826"/>
            <a:ext cx="4530877"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Improvements</a:t>
            </a:r>
          </a:p>
          <a:p>
            <a:pPr marL="194310" indent="-194310" defTabSz="777240">
              <a:spcBef>
                <a:spcPts val="850"/>
              </a:spcBef>
            </a:pPr>
            <a:r>
              <a:rPr lang="en-US" sz="1700" kern="1200" dirty="0">
                <a:solidFill>
                  <a:schemeClr val="tx2"/>
                </a:solidFill>
                <a:latin typeface="+mn-lt"/>
                <a:ea typeface="+mn-ea"/>
                <a:cs typeface="+mn-cs"/>
              </a:rPr>
              <a:t>No species 100% misclassified</a:t>
            </a:r>
          </a:p>
          <a:p>
            <a:pPr marL="194310" indent="-194310" defTabSz="777240">
              <a:spcBef>
                <a:spcPts val="850"/>
              </a:spcBef>
            </a:pPr>
            <a:r>
              <a:rPr lang="en-US" sz="1700" kern="1200" dirty="0">
                <a:solidFill>
                  <a:schemeClr val="tx2"/>
                </a:solidFill>
                <a:latin typeface="+mn-lt"/>
                <a:ea typeface="+mn-ea"/>
                <a:cs typeface="+mn-cs"/>
              </a:rPr>
              <a:t>Mode birds 100% correctly classified</a:t>
            </a:r>
            <a:endParaRPr lang="en-US" dirty="0"/>
          </a:p>
        </p:txBody>
      </p:sp>
      <p:sp>
        <p:nvSpPr>
          <p:cNvPr id="9" name="Content Placeholder 2">
            <a:extLst>
              <a:ext uri="{FF2B5EF4-FFF2-40B4-BE49-F238E27FC236}">
                <a16:creationId xmlns:a16="http://schemas.microsoft.com/office/drawing/2014/main" id="{8A46319B-C50A-1511-D03C-6A2FD23B97AE}"/>
              </a:ext>
            </a:extLst>
          </p:cNvPr>
          <p:cNvSpPr txBox="1">
            <a:spLocks/>
          </p:cNvSpPr>
          <p:nvPr/>
        </p:nvSpPr>
        <p:spPr>
          <a:xfrm>
            <a:off x="810491" y="3625713"/>
            <a:ext cx="4570145"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Challenges</a:t>
            </a:r>
          </a:p>
          <a:p>
            <a:pPr marL="194310" indent="-194310" defTabSz="777240">
              <a:spcBef>
                <a:spcPts val="850"/>
              </a:spcBef>
            </a:pPr>
            <a:r>
              <a:rPr lang="en-US" sz="1700" kern="1200" dirty="0">
                <a:solidFill>
                  <a:schemeClr val="tx2"/>
                </a:solidFill>
                <a:latin typeface="+mn-lt"/>
                <a:ea typeface="+mn-ea"/>
                <a:cs typeface="+mn-cs"/>
              </a:rPr>
              <a:t>Drop in accuracy/increase in loss</a:t>
            </a:r>
          </a:p>
          <a:p>
            <a:pPr marL="194310" indent="-194310" defTabSz="777240">
              <a:spcBef>
                <a:spcPts val="850"/>
              </a:spcBef>
            </a:pPr>
            <a:r>
              <a:rPr lang="en-US" sz="1700" kern="1200" dirty="0">
                <a:solidFill>
                  <a:schemeClr val="tx2"/>
                </a:solidFill>
                <a:latin typeface="+mn-lt"/>
                <a:ea typeface="+mn-ea"/>
                <a:cs typeface="+mn-cs"/>
              </a:rPr>
              <a:t>Model still overfitting after only a few epochs</a:t>
            </a:r>
            <a:endParaRPr lang="en-US" dirty="0"/>
          </a:p>
        </p:txBody>
      </p:sp>
      <p:sp>
        <p:nvSpPr>
          <p:cNvPr id="12" name="Content Placeholder 2">
            <a:extLst>
              <a:ext uri="{FF2B5EF4-FFF2-40B4-BE49-F238E27FC236}">
                <a16:creationId xmlns:a16="http://schemas.microsoft.com/office/drawing/2014/main" id="{1A069DF1-07C4-4439-43F8-3211749C9FFA}"/>
              </a:ext>
            </a:extLst>
          </p:cNvPr>
          <p:cNvSpPr txBox="1">
            <a:spLocks/>
          </p:cNvSpPr>
          <p:nvPr/>
        </p:nvSpPr>
        <p:spPr>
          <a:xfrm>
            <a:off x="858217" y="4961726"/>
            <a:ext cx="4530877" cy="164169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Validating Assumptions</a:t>
            </a:r>
          </a:p>
          <a:p>
            <a:pPr marL="194310" indent="-194310" defTabSz="777240">
              <a:spcBef>
                <a:spcPts val="850"/>
              </a:spcBef>
            </a:pPr>
            <a:r>
              <a:rPr lang="en-US" sz="1700" kern="1200" dirty="0">
                <a:solidFill>
                  <a:schemeClr val="tx2"/>
                </a:solidFill>
                <a:latin typeface="+mn-lt"/>
                <a:ea typeface="+mn-ea"/>
                <a:cs typeface="+mn-cs"/>
              </a:rPr>
              <a:t>Distinctive features still taking precedent</a:t>
            </a:r>
          </a:p>
          <a:p>
            <a:pPr marL="194310" indent="-194310" defTabSz="777240">
              <a:spcBef>
                <a:spcPts val="850"/>
              </a:spcBef>
            </a:pPr>
            <a:r>
              <a:rPr lang="en-US" sz="1700" dirty="0"/>
              <a:t>Grayscale model resulted in significant drop in accuracy</a:t>
            </a:r>
            <a:endParaRPr lang="en-US" sz="1500" dirty="0"/>
          </a:p>
        </p:txBody>
      </p:sp>
    </p:spTree>
    <p:extLst>
      <p:ext uri="{BB962C8B-B14F-4D97-AF65-F5344CB8AC3E}">
        <p14:creationId xmlns:p14="http://schemas.microsoft.com/office/powerpoint/2010/main" val="539945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82080" y="494008"/>
            <a:ext cx="10427840" cy="789420"/>
          </a:xfrm>
        </p:spPr>
        <p:txBody>
          <a:bodyPr/>
          <a:lstStyle/>
          <a:p>
            <a:pPr algn="ctr"/>
            <a:r>
              <a:rPr lang="en-US" dirty="0"/>
              <a:t>Progressive Resizing</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777245" y="1531766"/>
            <a:ext cx="7362369" cy="1624952"/>
          </a:xfrm>
        </p:spPr>
        <p:txBody>
          <a:bodyPr>
            <a:normAutofit fontScale="85000" lnSpcReduction="10000"/>
          </a:bodyPr>
          <a:lstStyle/>
          <a:p>
            <a:r>
              <a:rPr lang="en-US" dirty="0"/>
              <a:t>Progressively resize images to prevent model from focusing on noise</a:t>
            </a:r>
          </a:p>
          <a:p>
            <a:r>
              <a:rPr lang="en-US" dirty="0"/>
              <a:t>Increase from 56x56 to 224x224</a:t>
            </a:r>
          </a:p>
          <a:p>
            <a:r>
              <a:rPr lang="en-US" dirty="0"/>
              <a:t>Lock weights in later layers to prevent it from retroactively learning noise</a:t>
            </a:r>
          </a:p>
          <a:p>
            <a:r>
              <a:rPr lang="en-US" dirty="0"/>
              <a:t>More filters in alter layers</a:t>
            </a:r>
          </a:p>
        </p:txBody>
      </p:sp>
      <p:pic>
        <p:nvPicPr>
          <p:cNvPr id="5" name="Picture 4">
            <a:extLst>
              <a:ext uri="{FF2B5EF4-FFF2-40B4-BE49-F238E27FC236}">
                <a16:creationId xmlns:a16="http://schemas.microsoft.com/office/drawing/2014/main" id="{18E9BA23-9CB9-069A-99DD-6A59BD1D7AC2}"/>
              </a:ext>
            </a:extLst>
          </p:cNvPr>
          <p:cNvPicPr>
            <a:picLocks noChangeAspect="1"/>
          </p:cNvPicPr>
          <p:nvPr/>
        </p:nvPicPr>
        <p:blipFill>
          <a:blip r:embed="rId3"/>
          <a:stretch>
            <a:fillRect/>
          </a:stretch>
        </p:blipFill>
        <p:spPr>
          <a:xfrm>
            <a:off x="777245" y="3528012"/>
            <a:ext cx="7068929" cy="2284544"/>
          </a:xfrm>
          <a:prstGeom prst="rect">
            <a:avLst/>
          </a:prstGeom>
        </p:spPr>
      </p:pic>
      <p:pic>
        <p:nvPicPr>
          <p:cNvPr id="7" name="Picture 6">
            <a:extLst>
              <a:ext uri="{FF2B5EF4-FFF2-40B4-BE49-F238E27FC236}">
                <a16:creationId xmlns:a16="http://schemas.microsoft.com/office/drawing/2014/main" id="{AA03B479-6CD3-6C72-BA53-3A90C86212E9}"/>
              </a:ext>
            </a:extLst>
          </p:cNvPr>
          <p:cNvPicPr>
            <a:picLocks noChangeAspect="1"/>
          </p:cNvPicPr>
          <p:nvPr/>
        </p:nvPicPr>
        <p:blipFill rotWithShape="1">
          <a:blip r:embed="rId4"/>
          <a:srcRect l="33344" t="21572" r="41624" b="19404"/>
          <a:stretch/>
        </p:blipFill>
        <p:spPr>
          <a:xfrm>
            <a:off x="8433103" y="1780586"/>
            <a:ext cx="3051883" cy="3868006"/>
          </a:xfrm>
          <a:prstGeom prst="rect">
            <a:avLst/>
          </a:prstGeom>
        </p:spPr>
      </p:pic>
      <p:sp>
        <p:nvSpPr>
          <p:cNvPr id="8" name="Rectangle 7">
            <a:extLst>
              <a:ext uri="{FF2B5EF4-FFF2-40B4-BE49-F238E27FC236}">
                <a16:creationId xmlns:a16="http://schemas.microsoft.com/office/drawing/2014/main" id="{C0BE25F6-FA8A-08C4-9F8D-89C61A215B81}"/>
              </a:ext>
            </a:extLst>
          </p:cNvPr>
          <p:cNvSpPr/>
          <p:nvPr/>
        </p:nvSpPr>
        <p:spPr>
          <a:xfrm>
            <a:off x="8503338" y="2778145"/>
            <a:ext cx="2911417" cy="24053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BB9795-80AE-E0F5-BEB2-F4D287BD3681}"/>
              </a:ext>
            </a:extLst>
          </p:cNvPr>
          <p:cNvSpPr/>
          <p:nvPr/>
        </p:nvSpPr>
        <p:spPr>
          <a:xfrm>
            <a:off x="8503338" y="2279365"/>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BCBBE-19D6-246F-55CB-6907DFE420A3}"/>
              </a:ext>
            </a:extLst>
          </p:cNvPr>
          <p:cNvSpPr/>
          <p:nvPr/>
        </p:nvSpPr>
        <p:spPr>
          <a:xfrm>
            <a:off x="8503337" y="1780586"/>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3870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275935" y="254209"/>
            <a:ext cx="7484915" cy="859311"/>
          </a:xfrm>
        </p:spPr>
        <p:txBody>
          <a:bodyPr/>
          <a:lstStyle/>
          <a:p>
            <a:pPr algn="ctr"/>
            <a:r>
              <a:rPr lang="en-US" dirty="0"/>
              <a:t>Progressive Model Evaluation</a:t>
            </a:r>
          </a:p>
        </p:txBody>
      </p:sp>
      <p:pic>
        <p:nvPicPr>
          <p:cNvPr id="7" name="Content Placeholder 6">
            <a:extLst>
              <a:ext uri="{FF2B5EF4-FFF2-40B4-BE49-F238E27FC236}">
                <a16:creationId xmlns:a16="http://schemas.microsoft.com/office/drawing/2014/main" id="{70BAE5C7-5CA5-88B2-F29A-6FA15C2C514D}"/>
              </a:ext>
            </a:extLst>
          </p:cNvPr>
          <p:cNvPicPr>
            <a:picLocks noGrp="1" noChangeAspect="1"/>
          </p:cNvPicPr>
          <p:nvPr>
            <p:ph idx="1"/>
          </p:nvPr>
        </p:nvPicPr>
        <p:blipFill rotWithShape="1">
          <a:blip r:embed="rId3"/>
          <a:srcRect r="50519"/>
          <a:stretch/>
        </p:blipFill>
        <p:spPr>
          <a:xfrm>
            <a:off x="8132184" y="3248584"/>
            <a:ext cx="3567275" cy="2605015"/>
          </a:xfrm>
        </p:spPr>
      </p:pic>
      <p:pic>
        <p:nvPicPr>
          <p:cNvPr id="5" name="Picture 4">
            <a:extLst>
              <a:ext uri="{FF2B5EF4-FFF2-40B4-BE49-F238E27FC236}">
                <a16:creationId xmlns:a16="http://schemas.microsoft.com/office/drawing/2014/main" id="{3405218B-9F40-965E-923B-B50AA8B3FCFA}"/>
              </a:ext>
            </a:extLst>
          </p:cNvPr>
          <p:cNvPicPr>
            <a:picLocks noChangeAspect="1"/>
          </p:cNvPicPr>
          <p:nvPr/>
        </p:nvPicPr>
        <p:blipFill rotWithShape="1">
          <a:blip r:embed="rId3"/>
          <a:srcRect l="50478"/>
          <a:stretch/>
        </p:blipFill>
        <p:spPr>
          <a:xfrm>
            <a:off x="8127849" y="365760"/>
            <a:ext cx="3571610" cy="2606040"/>
          </a:xfrm>
          <a:prstGeom prst="rect">
            <a:avLst/>
          </a:prstGeom>
        </p:spPr>
      </p:pic>
      <p:graphicFrame>
        <p:nvGraphicFramePr>
          <p:cNvPr id="10" name="Table 9">
            <a:extLst>
              <a:ext uri="{FF2B5EF4-FFF2-40B4-BE49-F238E27FC236}">
                <a16:creationId xmlns:a16="http://schemas.microsoft.com/office/drawing/2014/main" id="{5C7F5586-39F5-55AD-309C-14AD43001F96}"/>
              </a:ext>
            </a:extLst>
          </p:cNvPr>
          <p:cNvGraphicFramePr>
            <a:graphicFrameLocks noGrp="1"/>
          </p:cNvGraphicFramePr>
          <p:nvPr>
            <p:extLst>
              <p:ext uri="{D42A27DB-BD31-4B8C-83A1-F6EECF244321}">
                <p14:modId xmlns:p14="http://schemas.microsoft.com/office/powerpoint/2010/main" val="3436530976"/>
              </p:ext>
            </p:extLst>
          </p:nvPr>
        </p:nvGraphicFramePr>
        <p:xfrm>
          <a:off x="275935" y="1530157"/>
          <a:ext cx="6966528" cy="1112520"/>
        </p:xfrm>
        <a:graphic>
          <a:graphicData uri="http://schemas.openxmlformats.org/drawingml/2006/table">
            <a:tbl>
              <a:tblPr firstRow="1" bandRow="1">
                <a:tableStyleId>{5C22544A-7EE6-4342-B048-85BDC9FD1C3A}</a:tableStyleId>
              </a:tblPr>
              <a:tblGrid>
                <a:gridCol w="1741632">
                  <a:extLst>
                    <a:ext uri="{9D8B030D-6E8A-4147-A177-3AD203B41FA5}">
                      <a16:colId xmlns:a16="http://schemas.microsoft.com/office/drawing/2014/main" val="3503231389"/>
                    </a:ext>
                  </a:extLst>
                </a:gridCol>
                <a:gridCol w="1741632">
                  <a:extLst>
                    <a:ext uri="{9D8B030D-6E8A-4147-A177-3AD203B41FA5}">
                      <a16:colId xmlns:a16="http://schemas.microsoft.com/office/drawing/2014/main" val="4212355305"/>
                    </a:ext>
                  </a:extLst>
                </a:gridCol>
                <a:gridCol w="1741632">
                  <a:extLst>
                    <a:ext uri="{9D8B030D-6E8A-4147-A177-3AD203B41FA5}">
                      <a16:colId xmlns:a16="http://schemas.microsoft.com/office/drawing/2014/main" val="2950956420"/>
                    </a:ext>
                  </a:extLst>
                </a:gridCol>
                <a:gridCol w="1741632">
                  <a:extLst>
                    <a:ext uri="{9D8B030D-6E8A-4147-A177-3AD203B41FA5}">
                      <a16:colId xmlns:a16="http://schemas.microsoft.com/office/drawing/2014/main" val="661979426"/>
                    </a:ext>
                  </a:extLst>
                </a:gridCol>
              </a:tblGrid>
              <a:tr h="370840">
                <a:tc>
                  <a:txBody>
                    <a:bodyPr/>
                    <a:lstStyle/>
                    <a:p>
                      <a:endParaRPr lang="en-US" dirty="0"/>
                    </a:p>
                  </a:txBody>
                  <a:tcPr/>
                </a:tc>
                <a:tc>
                  <a:txBody>
                    <a:bodyPr/>
                    <a:lstStyle/>
                    <a:p>
                      <a:r>
                        <a:rPr lang="en-US" dirty="0"/>
                        <a:t>56x56</a:t>
                      </a:r>
                    </a:p>
                  </a:txBody>
                  <a:tcPr/>
                </a:tc>
                <a:tc>
                  <a:txBody>
                    <a:bodyPr/>
                    <a:lstStyle/>
                    <a:p>
                      <a:r>
                        <a:rPr lang="en-US" dirty="0"/>
                        <a:t>112x112</a:t>
                      </a:r>
                    </a:p>
                  </a:txBody>
                  <a:tcPr/>
                </a:tc>
                <a:tc>
                  <a:txBody>
                    <a:bodyPr/>
                    <a:lstStyle/>
                    <a:p>
                      <a:r>
                        <a:rPr lang="en-US" dirty="0"/>
                        <a:t>224x224</a:t>
                      </a:r>
                    </a:p>
                  </a:txBody>
                  <a:tcPr/>
                </a:tc>
                <a:extLst>
                  <a:ext uri="{0D108BD9-81ED-4DB2-BD59-A6C34878D82A}">
                    <a16:rowId xmlns:a16="http://schemas.microsoft.com/office/drawing/2014/main" val="3359012868"/>
                  </a:ext>
                </a:extLst>
              </a:tr>
              <a:tr h="370840">
                <a:tc>
                  <a:txBody>
                    <a:bodyPr/>
                    <a:lstStyle/>
                    <a:p>
                      <a:r>
                        <a:rPr lang="en-US" dirty="0"/>
                        <a:t>Accuracy</a:t>
                      </a:r>
                    </a:p>
                  </a:txBody>
                  <a:tcPr/>
                </a:tc>
                <a:tc>
                  <a:txBody>
                    <a:bodyPr/>
                    <a:lstStyle/>
                    <a:p>
                      <a:r>
                        <a:rPr lang="en-US" dirty="0"/>
                        <a:t>88.99%</a:t>
                      </a:r>
                    </a:p>
                  </a:txBody>
                  <a:tcPr/>
                </a:tc>
                <a:tc>
                  <a:txBody>
                    <a:bodyPr/>
                    <a:lstStyle/>
                    <a:p>
                      <a:r>
                        <a:rPr lang="en-US" dirty="0"/>
                        <a:t>89.99%</a:t>
                      </a:r>
                    </a:p>
                  </a:txBody>
                  <a:tcPr/>
                </a:tc>
                <a:tc>
                  <a:txBody>
                    <a:bodyPr/>
                    <a:lstStyle/>
                    <a:p>
                      <a:r>
                        <a:rPr lang="en-US" dirty="0"/>
                        <a:t>88.99%</a:t>
                      </a:r>
                    </a:p>
                  </a:txBody>
                  <a:tcPr/>
                </a:tc>
                <a:extLst>
                  <a:ext uri="{0D108BD9-81ED-4DB2-BD59-A6C34878D82A}">
                    <a16:rowId xmlns:a16="http://schemas.microsoft.com/office/drawing/2014/main" val="2990087397"/>
                  </a:ext>
                </a:extLst>
              </a:tr>
              <a:tr h="370840">
                <a:tc>
                  <a:txBody>
                    <a:bodyPr/>
                    <a:lstStyle/>
                    <a:p>
                      <a:r>
                        <a:rPr lang="en-US" dirty="0"/>
                        <a:t>Loss</a:t>
                      </a:r>
                    </a:p>
                  </a:txBody>
                  <a:tcPr/>
                </a:tc>
                <a:tc>
                  <a:txBody>
                    <a:bodyPr/>
                    <a:lstStyle/>
                    <a:p>
                      <a:r>
                        <a:rPr lang="en-US" dirty="0"/>
                        <a:t>0.8063</a:t>
                      </a:r>
                    </a:p>
                  </a:txBody>
                  <a:tcPr/>
                </a:tc>
                <a:tc>
                  <a:txBody>
                    <a:bodyPr/>
                    <a:lstStyle/>
                    <a:p>
                      <a:r>
                        <a:rPr lang="en-US" dirty="0"/>
                        <a:t>0.6321</a:t>
                      </a:r>
                    </a:p>
                  </a:txBody>
                  <a:tcPr/>
                </a:tc>
                <a:tc>
                  <a:txBody>
                    <a:bodyPr/>
                    <a:lstStyle/>
                    <a:p>
                      <a:r>
                        <a:rPr lang="en-US" dirty="0"/>
                        <a:t>0.7629</a:t>
                      </a:r>
                    </a:p>
                  </a:txBody>
                  <a:tcPr/>
                </a:tc>
                <a:extLst>
                  <a:ext uri="{0D108BD9-81ED-4DB2-BD59-A6C34878D82A}">
                    <a16:rowId xmlns:a16="http://schemas.microsoft.com/office/drawing/2014/main" val="1332426164"/>
                  </a:ext>
                </a:extLst>
              </a:tr>
            </a:tbl>
          </a:graphicData>
        </a:graphic>
      </p:graphicFrame>
      <p:sp>
        <p:nvSpPr>
          <p:cNvPr id="11" name="Content Placeholder 2">
            <a:extLst>
              <a:ext uri="{FF2B5EF4-FFF2-40B4-BE49-F238E27FC236}">
                <a16:creationId xmlns:a16="http://schemas.microsoft.com/office/drawing/2014/main" id="{48B73076-08B3-91E6-571D-88A79D5F4EAE}"/>
              </a:ext>
            </a:extLst>
          </p:cNvPr>
          <p:cNvSpPr txBox="1">
            <a:spLocks/>
          </p:cNvSpPr>
          <p:nvPr/>
        </p:nvSpPr>
        <p:spPr>
          <a:xfrm>
            <a:off x="275936" y="2971800"/>
            <a:ext cx="6966528" cy="271013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i="0" dirty="0"/>
              <a:t>Overfitting improved on this version</a:t>
            </a:r>
          </a:p>
          <a:p>
            <a:pPr>
              <a:lnSpc>
                <a:spcPct val="110000"/>
              </a:lnSpc>
            </a:pPr>
            <a:r>
              <a:rPr lang="en-US" dirty="0"/>
              <a:t>56x56 model gave a significant boost in accuracy</a:t>
            </a:r>
          </a:p>
          <a:p>
            <a:pPr>
              <a:lnSpc>
                <a:spcPct val="110000"/>
              </a:lnSpc>
            </a:pPr>
            <a:r>
              <a:rPr lang="en-US" i="0" dirty="0"/>
              <a:t>112x112 improved Bald Eagle predictions</a:t>
            </a:r>
          </a:p>
          <a:p>
            <a:pPr>
              <a:lnSpc>
                <a:spcPct val="110000"/>
              </a:lnSpc>
            </a:pPr>
            <a:r>
              <a:rPr lang="en-US" i="0" dirty="0"/>
              <a:t>224x224 dropped accuracy and lost Bald Eagle improvements</a:t>
            </a:r>
          </a:p>
        </p:txBody>
      </p:sp>
    </p:spTree>
    <p:extLst>
      <p:ext uri="{BB962C8B-B14F-4D97-AF65-F5344CB8AC3E}">
        <p14:creationId xmlns:p14="http://schemas.microsoft.com/office/powerpoint/2010/main" val="792996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58" y="282233"/>
            <a:ext cx="4995128" cy="859311"/>
          </a:xfrm>
        </p:spPr>
        <p:txBody>
          <a:bodyPr/>
          <a:lstStyle/>
          <a:p>
            <a:pPr algn="ctr"/>
            <a:r>
              <a:rPr lang="en-US" dirty="0"/>
              <a:t>Additional Images</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849758" y="1337184"/>
            <a:ext cx="4501560" cy="2195725"/>
          </a:xfrm>
        </p:spPr>
        <p:txBody>
          <a:bodyPr/>
          <a:lstStyle/>
          <a:p>
            <a:r>
              <a:rPr lang="en-US" dirty="0"/>
              <a:t>224x224 image quality not learning correct features for poorly classified birds</a:t>
            </a:r>
          </a:p>
          <a:p>
            <a:r>
              <a:rPr lang="en-US" dirty="0"/>
              <a:t>Added additional images to diversify poorly classified species</a:t>
            </a:r>
          </a:p>
        </p:txBody>
      </p:sp>
      <p:graphicFrame>
        <p:nvGraphicFramePr>
          <p:cNvPr id="4" name="Content Placeholder 5">
            <a:extLst>
              <a:ext uri="{FF2B5EF4-FFF2-40B4-BE49-F238E27FC236}">
                <a16:creationId xmlns:a16="http://schemas.microsoft.com/office/drawing/2014/main" id="{D797605D-4A0C-8AE8-A995-8C24B67F80D7}"/>
              </a:ext>
            </a:extLst>
          </p:cNvPr>
          <p:cNvGraphicFramePr>
            <a:graphicFrameLocks/>
          </p:cNvGraphicFramePr>
          <p:nvPr>
            <p:extLst>
              <p:ext uri="{D42A27DB-BD31-4B8C-83A1-F6EECF244321}">
                <p14:modId xmlns:p14="http://schemas.microsoft.com/office/powerpoint/2010/main" val="3715543702"/>
              </p:ext>
            </p:extLst>
          </p:nvPr>
        </p:nvGraphicFramePr>
        <p:xfrm>
          <a:off x="884979" y="3951742"/>
          <a:ext cx="4201372" cy="1645920"/>
        </p:xfrm>
        <a:graphic>
          <a:graphicData uri="http://schemas.openxmlformats.org/drawingml/2006/table">
            <a:tbl>
              <a:tblPr firstCol="1" bandRow="1">
                <a:tableStyleId>{073A0DAA-6AF3-43AB-8588-CEC1D06C72B9}</a:tableStyleId>
              </a:tblPr>
              <a:tblGrid>
                <a:gridCol w="2118062">
                  <a:extLst>
                    <a:ext uri="{9D8B030D-6E8A-4147-A177-3AD203B41FA5}">
                      <a16:colId xmlns:a16="http://schemas.microsoft.com/office/drawing/2014/main" val="3668977706"/>
                    </a:ext>
                  </a:extLst>
                </a:gridCol>
                <a:gridCol w="2083310">
                  <a:extLst>
                    <a:ext uri="{9D8B030D-6E8A-4147-A177-3AD203B41FA5}">
                      <a16:colId xmlns:a16="http://schemas.microsoft.com/office/drawing/2014/main" val="4221920334"/>
                    </a:ext>
                  </a:extLst>
                </a:gridCol>
              </a:tblGrid>
              <a:tr h="666740">
                <a:tc>
                  <a:txBody>
                    <a:bodyPr/>
                    <a:lstStyle/>
                    <a:p>
                      <a:r>
                        <a:rPr lang="en-US" sz="2400" dirty="0"/>
                        <a:t>Validation Accuracy</a:t>
                      </a:r>
                    </a:p>
                  </a:txBody>
                  <a:tcPr/>
                </a:tc>
                <a:tc>
                  <a:txBody>
                    <a:bodyPr/>
                    <a:lstStyle/>
                    <a:p>
                      <a:r>
                        <a:rPr lang="en-US" sz="2400" dirty="0"/>
                        <a:t>91%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0.5178</a:t>
                      </a:r>
                    </a:p>
                  </a:txBody>
                  <a:tcPr/>
                </a:tc>
                <a:extLst>
                  <a:ext uri="{0D108BD9-81ED-4DB2-BD59-A6C34878D82A}">
                    <a16:rowId xmlns:a16="http://schemas.microsoft.com/office/drawing/2014/main" val="3862347924"/>
                  </a:ext>
                </a:extLst>
              </a:tr>
            </a:tbl>
          </a:graphicData>
        </a:graphic>
      </p:graphicFrame>
      <p:pic>
        <p:nvPicPr>
          <p:cNvPr id="6" name="Picture 5">
            <a:extLst>
              <a:ext uri="{FF2B5EF4-FFF2-40B4-BE49-F238E27FC236}">
                <a16:creationId xmlns:a16="http://schemas.microsoft.com/office/drawing/2014/main" id="{75017A99-B325-0B78-ACC7-159DBB5B0C67}"/>
              </a:ext>
            </a:extLst>
          </p:cNvPr>
          <p:cNvPicPr>
            <a:picLocks noChangeAspect="1"/>
          </p:cNvPicPr>
          <p:nvPr/>
        </p:nvPicPr>
        <p:blipFill rotWithShape="1">
          <a:blip r:embed="rId2"/>
          <a:srcRect l="50000"/>
          <a:stretch/>
        </p:blipFill>
        <p:spPr>
          <a:xfrm>
            <a:off x="7225578" y="3429000"/>
            <a:ext cx="3565318" cy="2514600"/>
          </a:xfrm>
          <a:prstGeom prst="rect">
            <a:avLst/>
          </a:prstGeom>
        </p:spPr>
      </p:pic>
      <p:pic>
        <p:nvPicPr>
          <p:cNvPr id="8" name="Picture 7">
            <a:extLst>
              <a:ext uri="{FF2B5EF4-FFF2-40B4-BE49-F238E27FC236}">
                <a16:creationId xmlns:a16="http://schemas.microsoft.com/office/drawing/2014/main" id="{6D41E63E-0783-984D-B2CD-364D5247B83D}"/>
              </a:ext>
            </a:extLst>
          </p:cNvPr>
          <p:cNvPicPr>
            <a:picLocks noChangeAspect="1"/>
          </p:cNvPicPr>
          <p:nvPr/>
        </p:nvPicPr>
        <p:blipFill rotWithShape="1">
          <a:blip r:embed="rId2"/>
          <a:srcRect r="50835"/>
          <a:stretch/>
        </p:blipFill>
        <p:spPr>
          <a:xfrm>
            <a:off x="7225578" y="521710"/>
            <a:ext cx="3505740" cy="2514600"/>
          </a:xfrm>
          <a:prstGeom prst="rect">
            <a:avLst/>
          </a:prstGeom>
        </p:spPr>
      </p:pic>
    </p:spTree>
    <p:extLst>
      <p:ext uri="{BB962C8B-B14F-4D97-AF65-F5344CB8AC3E}">
        <p14:creationId xmlns:p14="http://schemas.microsoft.com/office/powerpoint/2010/main" val="3885056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7D6F6-C0A4-F203-2B31-DEDCE22D476B}"/>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2E4AED3E-2671-D361-C751-41BAE4A90BB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580046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01E1C3-CBE8-583E-C026-0AD29F4F17FE}"/>
              </a:ext>
            </a:extLst>
          </p:cNvPr>
          <p:cNvSpPr>
            <a:spLocks noGrp="1"/>
          </p:cNvSpPr>
          <p:nvPr>
            <p:ph type="title"/>
          </p:nvPr>
        </p:nvSpPr>
        <p:spPr>
          <a:xfrm>
            <a:off x="4477771" y="895440"/>
            <a:ext cx="6037830" cy="1540783"/>
          </a:xfrm>
        </p:spPr>
        <p:txBody>
          <a:bodyPr>
            <a:normAutofit/>
          </a:bodyPr>
          <a:lstStyle/>
          <a:p>
            <a:r>
              <a:rPr lang="en-US" dirty="0"/>
              <a:t>Problem Description</a:t>
            </a:r>
          </a:p>
        </p:txBody>
      </p:sp>
      <p:pic>
        <p:nvPicPr>
          <p:cNvPr id="10" name="Picture 9" descr="A bald eagle with a yellow beak&#10;&#10;Description automatically generated">
            <a:extLst>
              <a:ext uri="{FF2B5EF4-FFF2-40B4-BE49-F238E27FC236}">
                <a16:creationId xmlns:a16="http://schemas.microsoft.com/office/drawing/2014/main" id="{EB0A32B7-66E8-7FC3-491B-1E256C4B6AA3}"/>
              </a:ext>
            </a:extLst>
          </p:cNvPr>
          <p:cNvPicPr>
            <a:picLocks noChangeAspect="1"/>
          </p:cNvPicPr>
          <p:nvPr/>
        </p:nvPicPr>
        <p:blipFill>
          <a:blip r:embed="rId3"/>
          <a:stretch>
            <a:fillRect/>
          </a:stretch>
        </p:blipFill>
        <p:spPr>
          <a:xfrm>
            <a:off x="952500" y="1986274"/>
            <a:ext cx="2962082" cy="2962082"/>
          </a:xfrm>
          <a:prstGeom prst="rect">
            <a:avLst/>
          </a:prstGeom>
        </p:spPr>
      </p:pic>
      <p:cxnSp>
        <p:nvCxnSpPr>
          <p:cNvPr id="21" name="Straight Connector 20">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11830" y="2710543"/>
            <a:ext cx="0" cy="3347785"/>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4C513CA6-A535-9C83-804A-C527C0D92D8F}"/>
              </a:ext>
            </a:extLst>
          </p:cNvPr>
          <p:cNvSpPr>
            <a:spLocks noGrp="1"/>
          </p:cNvSpPr>
          <p:nvPr>
            <p:ph idx="1"/>
          </p:nvPr>
        </p:nvSpPr>
        <p:spPr>
          <a:xfrm>
            <a:off x="5191935" y="3029365"/>
            <a:ext cx="5369231" cy="2710140"/>
          </a:xfrm>
        </p:spPr>
        <p:txBody>
          <a:bodyPr anchor="b">
            <a:normAutofit/>
          </a:bodyPr>
          <a:lstStyle/>
          <a:p>
            <a:r>
              <a:rPr lang="en-US" dirty="0"/>
              <a:t>Project goal: Classify images of birds into the correct species</a:t>
            </a:r>
          </a:p>
          <a:p>
            <a:r>
              <a:rPr lang="en-US" dirty="0"/>
              <a:t>Potential use case: Bird population counts</a:t>
            </a:r>
          </a:p>
          <a:p>
            <a:r>
              <a:rPr lang="en-US" dirty="0"/>
              <a:t>Method: A convolutional neural network optimized for image classification</a:t>
            </a:r>
          </a:p>
          <a:p>
            <a:endParaRPr lang="en-US" dirty="0"/>
          </a:p>
        </p:txBody>
      </p:sp>
    </p:spTree>
    <p:extLst>
      <p:ext uri="{BB962C8B-B14F-4D97-AF65-F5344CB8AC3E}">
        <p14:creationId xmlns:p14="http://schemas.microsoft.com/office/powerpoint/2010/main" val="1223566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22B905-1B66-D2FA-D76A-41C808F00933}"/>
              </a:ext>
            </a:extLst>
          </p:cNvPr>
          <p:cNvSpPr>
            <a:spLocks noGrp="1"/>
          </p:cNvSpPr>
          <p:nvPr>
            <p:ph type="title"/>
          </p:nvPr>
        </p:nvSpPr>
        <p:spPr>
          <a:xfrm>
            <a:off x="764593" y="895440"/>
            <a:ext cx="4569407" cy="1560083"/>
          </a:xfrm>
        </p:spPr>
        <p:txBody>
          <a:bodyPr>
            <a:normAutofit/>
          </a:bodyPr>
          <a:lstStyle/>
          <a:p>
            <a:r>
              <a:rPr lang="en-US" dirty="0"/>
              <a:t>Dataset</a:t>
            </a:r>
          </a:p>
        </p:txBody>
      </p:sp>
      <p:cxnSp>
        <p:nvCxnSpPr>
          <p:cNvPr id="33" name="Straight Connector 32">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C189F8D-617D-8F62-6A26-0737BCF13B5E}"/>
              </a:ext>
            </a:extLst>
          </p:cNvPr>
          <p:cNvSpPr>
            <a:spLocks noGrp="1"/>
          </p:cNvSpPr>
          <p:nvPr>
            <p:ph idx="1"/>
          </p:nvPr>
        </p:nvSpPr>
        <p:spPr>
          <a:xfrm>
            <a:off x="1570033" y="2753546"/>
            <a:ext cx="3746928" cy="3402555"/>
          </a:xfrm>
        </p:spPr>
        <p:txBody>
          <a:bodyPr anchor="t">
            <a:normAutofit/>
          </a:bodyPr>
          <a:lstStyle/>
          <a:p>
            <a:pPr>
              <a:lnSpc>
                <a:spcPct val="110000"/>
              </a:lnSpc>
            </a:pPr>
            <a:r>
              <a:rPr lang="en-US" sz="1700" dirty="0"/>
              <a:t>The full dataset contains 525 unique species of birds with 100-200 images per species</a:t>
            </a:r>
          </a:p>
          <a:p>
            <a:pPr>
              <a:lnSpc>
                <a:spcPct val="110000"/>
              </a:lnSpc>
            </a:pPr>
            <a:r>
              <a:rPr lang="en-US" sz="1700" dirty="0"/>
              <a:t>The training data was reduced to 20 species with 100 images per species</a:t>
            </a:r>
          </a:p>
          <a:p>
            <a:pPr>
              <a:lnSpc>
                <a:spcPct val="110000"/>
              </a:lnSpc>
            </a:pPr>
            <a:r>
              <a:rPr lang="en-US" sz="1700" dirty="0"/>
              <a:t>The validation and test sets contain 5 image for each type of bird</a:t>
            </a:r>
          </a:p>
          <a:p>
            <a:pPr>
              <a:lnSpc>
                <a:spcPct val="110000"/>
              </a:lnSpc>
            </a:pPr>
            <a:r>
              <a:rPr lang="en-US" sz="1700" dirty="0"/>
              <a:t>Each image contains only one bird, which comprises at least 50% of the pixels</a:t>
            </a:r>
          </a:p>
          <a:p>
            <a:pPr>
              <a:lnSpc>
                <a:spcPct val="110000"/>
              </a:lnSpc>
            </a:pPr>
            <a:endParaRPr lang="en-US" sz="1700" dirty="0"/>
          </a:p>
        </p:txBody>
      </p:sp>
      <p:pic>
        <p:nvPicPr>
          <p:cNvPr id="7" name="Picture 6" descr="Eurasian Golden Oriole&#10;">
            <a:extLst>
              <a:ext uri="{FF2B5EF4-FFF2-40B4-BE49-F238E27FC236}">
                <a16:creationId xmlns:a16="http://schemas.microsoft.com/office/drawing/2014/main" id="{0A634FE1-5DB9-75E6-0C12-A903F3FFC9FE}"/>
              </a:ext>
              <a:ext uri="{C183D7F6-B498-43B3-948B-1728B52AA6E4}">
                <adec:decorative xmlns:adec="http://schemas.microsoft.com/office/drawing/2017/decorative" val="0"/>
              </a:ext>
            </a:extLst>
          </p:cNvPr>
          <p:cNvPicPr>
            <a:picLocks noChangeAspect="1"/>
          </p:cNvPicPr>
          <p:nvPr/>
        </p:nvPicPr>
        <p:blipFill rotWithShape="1">
          <a:blip r:embed="rId3"/>
          <a:srcRect l="4883" r="6281"/>
          <a:stretch/>
        </p:blipFill>
        <p:spPr>
          <a:xfrm>
            <a:off x="6096000" y="-16591"/>
            <a:ext cx="6107073" cy="6874591"/>
          </a:xfrm>
          <a:prstGeom prst="rect">
            <a:avLst/>
          </a:prstGeom>
        </p:spPr>
      </p:pic>
    </p:spTree>
    <p:extLst>
      <p:ext uri="{BB962C8B-B14F-4D97-AF65-F5344CB8AC3E}">
        <p14:creationId xmlns:p14="http://schemas.microsoft.com/office/powerpoint/2010/main" val="310145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Base Model Performance</a:t>
            </a:r>
            <a:endParaRPr lang="en-US"/>
          </a:p>
        </p:txBody>
      </p:sp>
      <p:cxnSp>
        <p:nvCxnSpPr>
          <p:cNvPr id="13" name="Straight Connector 12">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07E6FA52-83FD-774B-2055-D91A78AA517F}"/>
              </a:ext>
            </a:extLst>
          </p:cNvPr>
          <p:cNvGraphicFramePr>
            <a:graphicFrameLocks noGrp="1"/>
          </p:cNvGraphicFramePr>
          <p:nvPr>
            <p:ph idx="1"/>
            <p:extLst>
              <p:ext uri="{D42A27DB-BD31-4B8C-83A1-F6EECF244321}">
                <p14:modId xmlns:p14="http://schemas.microsoft.com/office/powerpoint/2010/main" val="4075182183"/>
              </p:ext>
            </p:extLst>
          </p:nvPr>
        </p:nvGraphicFramePr>
        <p:xfrm>
          <a:off x="952500" y="2648005"/>
          <a:ext cx="10325100" cy="3369000"/>
        </p:xfrm>
        <a:graphic>
          <a:graphicData uri="http://schemas.openxmlformats.org/drawingml/2006/table">
            <a:tbl>
              <a:tblPr firstRow="1" firstCol="1" bandRow="1">
                <a:noFill/>
                <a:tableStyleId>{073A0DAA-6AF3-43AB-8588-CEC1D06C72B9}</a:tableStyleId>
              </a:tblPr>
              <a:tblGrid>
                <a:gridCol w="6261549">
                  <a:extLst>
                    <a:ext uri="{9D8B030D-6E8A-4147-A177-3AD203B41FA5}">
                      <a16:colId xmlns:a16="http://schemas.microsoft.com/office/drawing/2014/main" val="3668977706"/>
                    </a:ext>
                  </a:extLst>
                </a:gridCol>
                <a:gridCol w="4063551">
                  <a:extLst>
                    <a:ext uri="{9D8B030D-6E8A-4147-A177-3AD203B41FA5}">
                      <a16:colId xmlns:a16="http://schemas.microsoft.com/office/drawing/2014/main" val="4221920334"/>
                    </a:ext>
                  </a:extLst>
                </a:gridCol>
              </a:tblGrid>
              <a:tr h="673800">
                <a:tc>
                  <a:txBody>
                    <a:bodyPr/>
                    <a:lstStyle/>
                    <a:p>
                      <a:r>
                        <a:rPr lang="en-US" sz="2500" b="1" i="1" cap="none" spc="0" dirty="0">
                          <a:solidFill>
                            <a:schemeClr val="tx1"/>
                          </a:solidFill>
                        </a:rPr>
                        <a:t>Model Used</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tc>
                  <a:txBody>
                    <a:bodyPr/>
                    <a:lstStyle/>
                    <a:p>
                      <a:r>
                        <a:rPr lang="en-US" sz="2500" b="1" i="1" cap="none" spc="0" dirty="0">
                          <a:solidFill>
                            <a:schemeClr val="tx1"/>
                          </a:solidFill>
                        </a:rPr>
                        <a:t>EfficeintNetB0</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234403364"/>
                  </a:ext>
                </a:extLst>
              </a:tr>
              <a:tr h="673800">
                <a:tc>
                  <a:txBody>
                    <a:bodyPr/>
                    <a:lstStyle/>
                    <a:p>
                      <a:r>
                        <a:rPr lang="en-US" sz="2500" b="1" cap="none" spc="0">
                          <a:solidFill>
                            <a:schemeClr val="tx1"/>
                          </a:solidFill>
                        </a:rPr>
                        <a:t>Weights Applied</a:t>
                      </a:r>
                    </a:p>
                  </a:txBody>
                  <a:tcPr marL="163016" marR="163016" marT="114111" marB="114111">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2500" cap="none" spc="0">
                          <a:solidFill>
                            <a:schemeClr val="tx1"/>
                          </a:solidFill>
                        </a:rPr>
                        <a:t>ImageNet</a:t>
                      </a:r>
                    </a:p>
                  </a:txBody>
                  <a:tcPr marL="163016" marR="163016" marT="114111" marB="114111">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404787037"/>
                  </a:ext>
                </a:extLst>
              </a:tr>
              <a:tr h="673800">
                <a:tc>
                  <a:txBody>
                    <a:bodyPr/>
                    <a:lstStyle/>
                    <a:p>
                      <a:r>
                        <a:rPr lang="en-US" sz="2500" b="1" cap="none" spc="0">
                          <a:solidFill>
                            <a:schemeClr val="tx1"/>
                          </a:solidFill>
                        </a:rPr>
                        <a:t>Epochs Run</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a:solidFill>
                            <a:schemeClr val="tx1"/>
                          </a:solidFill>
                        </a:rPr>
                        <a:t>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61783712"/>
                  </a:ext>
                </a:extLst>
              </a:tr>
              <a:tr h="673800">
                <a:tc>
                  <a:txBody>
                    <a:bodyPr/>
                    <a:lstStyle/>
                    <a:p>
                      <a:r>
                        <a:rPr lang="en-US" sz="2500" b="1" cap="none" spc="0">
                          <a:solidFill>
                            <a:schemeClr val="tx1"/>
                          </a:solidFill>
                        </a:rPr>
                        <a:t>Best Validation Accuracy</a:t>
                      </a:r>
                    </a:p>
                  </a:txBody>
                  <a:tcPr marL="163016" marR="163016" marT="114111" marB="114111">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2500" cap="none" spc="0">
                          <a:solidFill>
                            <a:schemeClr val="tx1"/>
                          </a:solidFill>
                        </a:rPr>
                        <a:t>100%</a:t>
                      </a:r>
                    </a:p>
                  </a:txBody>
                  <a:tcPr marL="163016" marR="163016" marT="114111" marB="114111">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051535526"/>
                  </a:ext>
                </a:extLst>
              </a:tr>
              <a:tr h="673800">
                <a:tc>
                  <a:txBody>
                    <a:bodyPr/>
                    <a:lstStyle/>
                    <a:p>
                      <a:r>
                        <a:rPr lang="en-US" sz="2500" b="1" cap="none" spc="0">
                          <a:solidFill>
                            <a:schemeClr val="tx1"/>
                          </a:solidFill>
                        </a:rPr>
                        <a:t>Best Validation Loss</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dirty="0">
                          <a:solidFill>
                            <a:schemeClr val="tx1"/>
                          </a:solidFill>
                        </a:rPr>
                        <a:t>0.0015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227276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Simple Model Performance</a:t>
            </a:r>
            <a:endParaRPr lang="en-US"/>
          </a:p>
        </p:txBody>
      </p:sp>
      <p:cxnSp>
        <p:nvCxnSpPr>
          <p:cNvPr id="16" name="Straight Connector 15">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7B15EC4-F197-7B72-C6C9-53BAFE029257}"/>
              </a:ext>
            </a:extLst>
          </p:cNvPr>
          <p:cNvPicPr>
            <a:picLocks noChangeAspect="1"/>
          </p:cNvPicPr>
          <p:nvPr/>
        </p:nvPicPr>
        <p:blipFill rotWithShape="1">
          <a:blip r:embed="rId3"/>
          <a:srcRect l="23745" t="37112" r="42571" b="23992"/>
          <a:stretch/>
        </p:blipFill>
        <p:spPr>
          <a:xfrm>
            <a:off x="952500" y="2675810"/>
            <a:ext cx="4832622" cy="3313385"/>
          </a:xfrm>
          <a:prstGeom prst="rect">
            <a:avLst/>
          </a:prstGeom>
        </p:spPr>
      </p:pic>
      <p:graphicFrame>
        <p:nvGraphicFramePr>
          <p:cNvPr id="9" name="Content Placeholder 5">
            <a:extLst>
              <a:ext uri="{FF2B5EF4-FFF2-40B4-BE49-F238E27FC236}">
                <a16:creationId xmlns:a16="http://schemas.microsoft.com/office/drawing/2014/main" id="{68018032-FF1C-2C43-5E76-F048D2D0C1DF}"/>
              </a:ext>
            </a:extLst>
          </p:cNvPr>
          <p:cNvGraphicFramePr>
            <a:graphicFrameLocks/>
          </p:cNvGraphicFramePr>
          <p:nvPr>
            <p:extLst>
              <p:ext uri="{D42A27DB-BD31-4B8C-83A1-F6EECF244321}">
                <p14:modId xmlns:p14="http://schemas.microsoft.com/office/powerpoint/2010/main" val="3270104433"/>
              </p:ext>
            </p:extLst>
          </p:nvPr>
        </p:nvGraphicFramePr>
        <p:xfrm>
          <a:off x="6248322" y="3333482"/>
          <a:ext cx="5427985" cy="2156440"/>
        </p:xfrm>
        <a:graphic>
          <a:graphicData uri="http://schemas.openxmlformats.org/drawingml/2006/table">
            <a:tbl>
              <a:tblPr firstCol="1" bandRow="1">
                <a:tableStyleId>{073A0DAA-6AF3-43AB-8588-CEC1D06C72B9}</a:tableStyleId>
              </a:tblPr>
              <a:tblGrid>
                <a:gridCol w="2736441">
                  <a:extLst>
                    <a:ext uri="{9D8B030D-6E8A-4147-A177-3AD203B41FA5}">
                      <a16:colId xmlns:a16="http://schemas.microsoft.com/office/drawing/2014/main" val="3668977706"/>
                    </a:ext>
                  </a:extLst>
                </a:gridCol>
                <a:gridCol w="2691544">
                  <a:extLst>
                    <a:ext uri="{9D8B030D-6E8A-4147-A177-3AD203B41FA5}">
                      <a16:colId xmlns:a16="http://schemas.microsoft.com/office/drawing/2014/main" val="4221920334"/>
                    </a:ext>
                  </a:extLst>
                </a:gridCol>
              </a:tblGrid>
              <a:tr h="666740">
                <a:tc>
                  <a:txBody>
                    <a:bodyPr/>
                    <a:lstStyle/>
                    <a:p>
                      <a:r>
                        <a:rPr lang="en-US" sz="2400" dirty="0"/>
                        <a:t>Epochs Run</a:t>
                      </a:r>
                    </a:p>
                  </a:txBody>
                  <a:tcPr/>
                </a:tc>
                <a:tc>
                  <a:txBody>
                    <a:bodyPr/>
                    <a:lstStyle/>
                    <a:p>
                      <a:r>
                        <a:rPr lang="en-US" sz="2400" dirty="0"/>
                        <a:t>21</a:t>
                      </a:r>
                    </a:p>
                  </a:txBody>
                  <a:tcPr/>
                </a:tc>
                <a:extLst>
                  <a:ext uri="{0D108BD9-81ED-4DB2-BD59-A6C34878D82A}">
                    <a16:rowId xmlns:a16="http://schemas.microsoft.com/office/drawing/2014/main" val="361783712"/>
                  </a:ext>
                </a:extLst>
              </a:tr>
              <a:tr h="666740">
                <a:tc>
                  <a:txBody>
                    <a:bodyPr/>
                    <a:lstStyle/>
                    <a:p>
                      <a:r>
                        <a:rPr lang="en-US" sz="2400" dirty="0"/>
                        <a:t>Validation Accuracy</a:t>
                      </a:r>
                    </a:p>
                  </a:txBody>
                  <a:tcPr/>
                </a:tc>
                <a:tc>
                  <a:txBody>
                    <a:bodyPr/>
                    <a:lstStyle/>
                    <a:p>
                      <a:r>
                        <a:rPr lang="en-US" sz="2400" dirty="0"/>
                        <a:t>81%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0.8571</a:t>
                      </a:r>
                    </a:p>
                  </a:txBody>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1107799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98C10BD4-F3F8-4089-8DB0-71FB15FD9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828074" y="1176617"/>
            <a:ext cx="4949719" cy="2432203"/>
          </a:xfrm>
        </p:spPr>
        <p:txBody>
          <a:bodyPr vert="horz" lIns="91440" tIns="45720" rIns="91440" bIns="45720" rtlCol="0" anchor="b">
            <a:normAutofit/>
          </a:bodyPr>
          <a:lstStyle/>
          <a:p>
            <a:r>
              <a:rPr lang="en-US" sz="4800"/>
              <a:t>Simple Model Evaluation – Fit of Model</a:t>
            </a:r>
          </a:p>
        </p:txBody>
      </p:sp>
      <p:cxnSp>
        <p:nvCxnSpPr>
          <p:cNvPr id="22" name="Straight Connector 21">
            <a:extLst>
              <a:ext uri="{FF2B5EF4-FFF2-40B4-BE49-F238E27FC236}">
                <a16:creationId xmlns:a16="http://schemas.microsoft.com/office/drawing/2014/main" id="{76A5D06F-DF26-4A88-BF73-C1B592E66D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1995" y="3924728"/>
            <a:ext cx="0" cy="2115714"/>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646B2115-9D4F-A6BD-3704-E73E6E1CC55A}"/>
              </a:ext>
            </a:extLst>
          </p:cNvPr>
          <p:cNvPicPr>
            <a:picLocks noChangeAspect="1"/>
          </p:cNvPicPr>
          <p:nvPr/>
        </p:nvPicPr>
        <p:blipFill>
          <a:blip r:embed="rId3"/>
          <a:stretch>
            <a:fillRect/>
          </a:stretch>
        </p:blipFill>
        <p:spPr>
          <a:xfrm>
            <a:off x="4127421" y="3366404"/>
            <a:ext cx="7277700" cy="2565388"/>
          </a:xfrm>
          <a:prstGeom prst="rect">
            <a:avLst/>
          </a:prstGeom>
        </p:spPr>
      </p:pic>
    </p:spTree>
    <p:extLst>
      <p:ext uri="{BB962C8B-B14F-4D97-AF65-F5344CB8AC3E}">
        <p14:creationId xmlns:p14="http://schemas.microsoft.com/office/powerpoint/2010/main" val="1253753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98C10BD4-F3F8-4089-8DB0-71FB15FD9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988458" y="1073650"/>
            <a:ext cx="5566453" cy="2355350"/>
          </a:xfrm>
        </p:spPr>
        <p:txBody>
          <a:bodyPr vert="horz" lIns="91440" tIns="45720" rIns="91440" bIns="45720" rtlCol="0" anchor="b">
            <a:normAutofit/>
          </a:bodyPr>
          <a:lstStyle/>
          <a:p>
            <a:pPr algn="ctr"/>
            <a:r>
              <a:rPr lang="en-US" sz="4800"/>
              <a:t>Simple Model Evaluation – Misclassified Birds</a:t>
            </a:r>
          </a:p>
        </p:txBody>
      </p:sp>
      <p:pic>
        <p:nvPicPr>
          <p:cNvPr id="6" name="Picture 5">
            <a:extLst>
              <a:ext uri="{FF2B5EF4-FFF2-40B4-BE49-F238E27FC236}">
                <a16:creationId xmlns:a16="http://schemas.microsoft.com/office/drawing/2014/main" id="{07E9DC3F-8412-8637-75F3-24E3800AD790}"/>
              </a:ext>
            </a:extLst>
          </p:cNvPr>
          <p:cNvPicPr>
            <a:picLocks noChangeAspect="1"/>
          </p:cNvPicPr>
          <p:nvPr/>
        </p:nvPicPr>
        <p:blipFill rotWithShape="1">
          <a:blip r:embed="rId3"/>
          <a:srcRect l="59866" r="19732"/>
          <a:stretch/>
        </p:blipFill>
        <p:spPr>
          <a:xfrm>
            <a:off x="7715389" y="3530069"/>
            <a:ext cx="1714272" cy="1806531"/>
          </a:xfrm>
          <a:prstGeom prst="rect">
            <a:avLst/>
          </a:prstGeom>
        </p:spPr>
      </p:pic>
      <p:pic>
        <p:nvPicPr>
          <p:cNvPr id="13" name="Picture 12">
            <a:extLst>
              <a:ext uri="{FF2B5EF4-FFF2-40B4-BE49-F238E27FC236}">
                <a16:creationId xmlns:a16="http://schemas.microsoft.com/office/drawing/2014/main" id="{7B3FFCAA-D433-9CDD-7BA7-5147D29D00C6}"/>
              </a:ext>
            </a:extLst>
          </p:cNvPr>
          <p:cNvPicPr>
            <a:picLocks noChangeAspect="1"/>
          </p:cNvPicPr>
          <p:nvPr/>
        </p:nvPicPr>
        <p:blipFill rotWithShape="1">
          <a:blip r:embed="rId4"/>
          <a:srcRect l="50064" t="22933" r="33259"/>
          <a:stretch/>
        </p:blipFill>
        <p:spPr>
          <a:xfrm>
            <a:off x="9579753" y="1559246"/>
            <a:ext cx="1697848" cy="1706508"/>
          </a:xfrm>
          <a:prstGeom prst="rect">
            <a:avLst/>
          </a:prstGeom>
        </p:spPr>
      </p:pic>
      <p:cxnSp>
        <p:nvCxnSpPr>
          <p:cNvPr id="24" name="Straight Connector 23">
            <a:extLst>
              <a:ext uri="{FF2B5EF4-FFF2-40B4-BE49-F238E27FC236}">
                <a16:creationId xmlns:a16="http://schemas.microsoft.com/office/drawing/2014/main" id="{76A5D06F-DF26-4A88-BF73-C1B592E66D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79999" y="3839521"/>
            <a:ext cx="0" cy="1236744"/>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B350D937-3967-16EE-38FD-917751A8D091}"/>
              </a:ext>
            </a:extLst>
          </p:cNvPr>
          <p:cNvPicPr>
            <a:picLocks noChangeAspect="1"/>
          </p:cNvPicPr>
          <p:nvPr/>
        </p:nvPicPr>
        <p:blipFill rotWithShape="1">
          <a:blip r:embed="rId3"/>
          <a:srcRect l="20269" r="60044"/>
          <a:stretch/>
        </p:blipFill>
        <p:spPr>
          <a:xfrm>
            <a:off x="7715389" y="1393614"/>
            <a:ext cx="1714272" cy="1872140"/>
          </a:xfrm>
          <a:prstGeom prst="rect">
            <a:avLst/>
          </a:prstGeom>
        </p:spPr>
      </p:pic>
      <p:pic>
        <p:nvPicPr>
          <p:cNvPr id="15" name="Picture 14">
            <a:extLst>
              <a:ext uri="{FF2B5EF4-FFF2-40B4-BE49-F238E27FC236}">
                <a16:creationId xmlns:a16="http://schemas.microsoft.com/office/drawing/2014/main" id="{73CBC89E-9328-503D-6D38-64AE6FADE79A}"/>
              </a:ext>
            </a:extLst>
          </p:cNvPr>
          <p:cNvPicPr>
            <a:picLocks noChangeAspect="1"/>
          </p:cNvPicPr>
          <p:nvPr/>
        </p:nvPicPr>
        <p:blipFill rotWithShape="1">
          <a:blip r:embed="rId5"/>
          <a:srcRect l="33555" t="22915" r="50126"/>
          <a:stretch/>
        </p:blipFill>
        <p:spPr>
          <a:xfrm>
            <a:off x="9579752" y="3592245"/>
            <a:ext cx="1697848" cy="1744355"/>
          </a:xfrm>
          <a:prstGeom prst="rect">
            <a:avLst/>
          </a:prstGeom>
        </p:spPr>
      </p:pic>
    </p:spTree>
    <p:extLst>
      <p:ext uri="{BB962C8B-B14F-4D97-AF65-F5344CB8AC3E}">
        <p14:creationId xmlns:p14="http://schemas.microsoft.com/office/powerpoint/2010/main" val="1132963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849760" y="876302"/>
            <a:ext cx="10427840" cy="1086056"/>
          </a:xfrm>
        </p:spPr>
        <p:txBody>
          <a:bodyPr>
            <a:normAutofit/>
          </a:bodyPr>
          <a:lstStyle/>
          <a:p>
            <a:r>
              <a:rPr lang="en-US" dirty="0"/>
              <a:t>Simple Model Evaluation – Correct Birds</a:t>
            </a:r>
          </a:p>
        </p:txBody>
      </p:sp>
      <p:cxnSp>
        <p:nvCxnSpPr>
          <p:cNvPr id="32" name="Straight Connector 31">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D785701-909F-A6F2-43FD-69FD8FAA0E22}"/>
              </a:ext>
            </a:extLst>
          </p:cNvPr>
          <p:cNvPicPr>
            <a:picLocks noChangeAspect="1"/>
          </p:cNvPicPr>
          <p:nvPr/>
        </p:nvPicPr>
        <p:blipFill rotWithShape="1">
          <a:blip r:embed="rId3"/>
          <a:srcRect l="40071" r="39726"/>
          <a:stretch/>
        </p:blipFill>
        <p:spPr>
          <a:xfrm>
            <a:off x="2531769" y="2536723"/>
            <a:ext cx="1467526" cy="1628954"/>
          </a:xfrm>
          <a:prstGeom prst="rect">
            <a:avLst/>
          </a:prstGeom>
        </p:spPr>
      </p:pic>
      <p:pic>
        <p:nvPicPr>
          <p:cNvPr id="10" name="Picture 9">
            <a:extLst>
              <a:ext uri="{FF2B5EF4-FFF2-40B4-BE49-F238E27FC236}">
                <a16:creationId xmlns:a16="http://schemas.microsoft.com/office/drawing/2014/main" id="{9F04F24A-85CA-128B-C297-A749A8719DE6}"/>
              </a:ext>
            </a:extLst>
          </p:cNvPr>
          <p:cNvPicPr>
            <a:picLocks noChangeAspect="1"/>
          </p:cNvPicPr>
          <p:nvPr/>
        </p:nvPicPr>
        <p:blipFill rotWithShape="1">
          <a:blip r:embed="rId4"/>
          <a:srcRect l="40130" r="40130"/>
          <a:stretch/>
        </p:blipFill>
        <p:spPr>
          <a:xfrm>
            <a:off x="2412914" y="4378059"/>
            <a:ext cx="1540737" cy="1750223"/>
          </a:xfrm>
          <a:prstGeom prst="rect">
            <a:avLst/>
          </a:prstGeom>
        </p:spPr>
      </p:pic>
      <p:sp>
        <p:nvSpPr>
          <p:cNvPr id="18" name="TextBox 17">
            <a:extLst>
              <a:ext uri="{FF2B5EF4-FFF2-40B4-BE49-F238E27FC236}">
                <a16:creationId xmlns:a16="http://schemas.microsoft.com/office/drawing/2014/main" id="{3F0C80C6-F0EA-4408-1C11-BD4ED53DFBB3}"/>
              </a:ext>
            </a:extLst>
          </p:cNvPr>
          <p:cNvSpPr txBox="1"/>
          <p:nvPr/>
        </p:nvSpPr>
        <p:spPr>
          <a:xfrm>
            <a:off x="5077927" y="2784216"/>
            <a:ext cx="4657282" cy="1372171"/>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Good Classification</a:t>
            </a:r>
          </a:p>
          <a:p>
            <a:pPr marL="527495" lvl="1"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Large, colorful patches</a:t>
            </a:r>
          </a:p>
          <a:p>
            <a:pPr marL="527495" lvl="1"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Unique characteristics (Quail’s Crest)</a:t>
            </a:r>
          </a:p>
          <a:p>
            <a:pPr marL="527495" lvl="1"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Full bird bodies</a:t>
            </a:r>
            <a:endParaRPr lang="en-US" sz="2400"/>
          </a:p>
        </p:txBody>
      </p:sp>
      <p:sp>
        <p:nvSpPr>
          <p:cNvPr id="22" name="TextBox 21">
            <a:extLst>
              <a:ext uri="{FF2B5EF4-FFF2-40B4-BE49-F238E27FC236}">
                <a16:creationId xmlns:a16="http://schemas.microsoft.com/office/drawing/2014/main" id="{158DC34F-0BBB-E3B6-7C45-69297F5CCFE8}"/>
              </a:ext>
            </a:extLst>
          </p:cNvPr>
          <p:cNvSpPr txBox="1"/>
          <p:nvPr/>
        </p:nvSpPr>
        <p:spPr>
          <a:xfrm>
            <a:off x="5159904" y="4443312"/>
            <a:ext cx="4657282" cy="1479251"/>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Bad Classification</a:t>
            </a:r>
          </a:p>
          <a:p>
            <a:pPr marL="527495" lvl="1"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Muted Colors</a:t>
            </a:r>
          </a:p>
          <a:p>
            <a:pPr marL="527495" lvl="1" indent="-202883" defTabSz="649224">
              <a:spcAft>
                <a:spcPts val="600"/>
              </a:spcAft>
              <a:buFont typeface="Arial" panose="020B0604020202020204" pitchFamily="34" charset="0"/>
              <a:buChar char="•"/>
            </a:pPr>
            <a:r>
              <a:rPr lang="en-US" sz="1704" kern="1200">
                <a:solidFill>
                  <a:schemeClr val="tx1"/>
                </a:solidFill>
                <a:latin typeface="+mn-lt"/>
                <a:ea typeface="+mn-ea"/>
                <a:cs typeface="+mn-cs"/>
              </a:rPr>
              <a:t>Close Cropped Images</a:t>
            </a:r>
          </a:p>
          <a:p>
            <a:pPr marL="742950" lvl="1" indent="-285750">
              <a:spcAft>
                <a:spcPts val="600"/>
              </a:spcAft>
              <a:buFont typeface="Arial" panose="020B0604020202020204" pitchFamily="34" charset="0"/>
              <a:buChar char="•"/>
            </a:pPr>
            <a:endParaRPr lang="en-US" sz="2400"/>
          </a:p>
        </p:txBody>
      </p:sp>
    </p:spTree>
    <p:extLst>
      <p:ext uri="{BB962C8B-B14F-4D97-AF65-F5344CB8AC3E}">
        <p14:creationId xmlns:p14="http://schemas.microsoft.com/office/powerpoint/2010/main" val="2435564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887E3F-529F-7E21-0F5E-3430F082D706}"/>
              </a:ext>
            </a:extLst>
          </p:cNvPr>
          <p:cNvSpPr>
            <a:spLocks noGrp="1"/>
          </p:cNvSpPr>
          <p:nvPr>
            <p:ph type="title"/>
          </p:nvPr>
        </p:nvSpPr>
        <p:spPr>
          <a:xfrm>
            <a:off x="6722707" y="895440"/>
            <a:ext cx="4554894" cy="2166415"/>
          </a:xfrm>
        </p:spPr>
        <p:txBody>
          <a:bodyPr>
            <a:normAutofit/>
          </a:bodyPr>
          <a:lstStyle/>
          <a:p>
            <a:r>
              <a:rPr lang="en-US"/>
              <a:t>Proposed Improvements</a:t>
            </a:r>
          </a:p>
        </p:txBody>
      </p:sp>
      <p:pic>
        <p:nvPicPr>
          <p:cNvPr id="6" name="Picture 5">
            <a:extLst>
              <a:ext uri="{FF2B5EF4-FFF2-40B4-BE49-F238E27FC236}">
                <a16:creationId xmlns:a16="http://schemas.microsoft.com/office/drawing/2014/main" id="{3BC46867-FF65-955C-E2F0-EA5E803EFC7D}"/>
              </a:ext>
            </a:extLst>
          </p:cNvPr>
          <p:cNvPicPr>
            <a:picLocks noChangeAspect="1"/>
          </p:cNvPicPr>
          <p:nvPr/>
        </p:nvPicPr>
        <p:blipFill rotWithShape="1">
          <a:blip r:embed="rId3"/>
          <a:srcRect l="24014" t="25713" r="42268" b="17198"/>
          <a:stretch/>
        </p:blipFill>
        <p:spPr>
          <a:xfrm>
            <a:off x="952500" y="876502"/>
            <a:ext cx="5143499" cy="5181625"/>
          </a:xfrm>
          <a:prstGeom prst="rect">
            <a:avLst/>
          </a:prstGeom>
        </p:spPr>
      </p:pic>
      <p:cxnSp>
        <p:nvCxnSpPr>
          <p:cNvPr id="16" name="Straight Connector 15">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56765" y="3429000"/>
            <a:ext cx="0" cy="2629328"/>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0531EE7-6439-BA82-06D8-958BA16154E2}"/>
              </a:ext>
            </a:extLst>
          </p:cNvPr>
          <p:cNvSpPr>
            <a:spLocks noGrp="1"/>
          </p:cNvSpPr>
          <p:nvPr>
            <p:ph idx="1"/>
          </p:nvPr>
        </p:nvSpPr>
        <p:spPr>
          <a:xfrm>
            <a:off x="7523105" y="3429000"/>
            <a:ext cx="3754495" cy="2710139"/>
          </a:xfrm>
        </p:spPr>
        <p:txBody>
          <a:bodyPr anchor="b">
            <a:normAutofit/>
          </a:bodyPr>
          <a:lstStyle/>
          <a:p>
            <a:pPr>
              <a:lnSpc>
                <a:spcPct val="110000"/>
              </a:lnSpc>
            </a:pPr>
            <a:r>
              <a:rPr lang="en-US" dirty="0"/>
              <a:t>Increase Model Complexity</a:t>
            </a:r>
          </a:p>
          <a:p>
            <a:pPr marL="0" indent="0">
              <a:lnSpc>
                <a:spcPct val="110000"/>
              </a:lnSpc>
              <a:buNone/>
            </a:pPr>
            <a:endParaRPr lang="en-US" dirty="0"/>
          </a:p>
          <a:p>
            <a:pPr marL="560070" lvl="1" indent="-285750">
              <a:lnSpc>
                <a:spcPct val="110000"/>
              </a:lnSpc>
              <a:buFont typeface="Arial" panose="020B0604020202020204" pitchFamily="34" charset="0"/>
              <a:buChar char="•"/>
            </a:pPr>
            <a:r>
              <a:rPr lang="en-US" i="0" dirty="0"/>
              <a:t>Add more CNN layers to differentiate features more</a:t>
            </a:r>
          </a:p>
          <a:p>
            <a:pPr lvl="1">
              <a:lnSpc>
                <a:spcPct val="110000"/>
              </a:lnSpc>
            </a:pPr>
            <a:endParaRPr lang="en-US" i="0" dirty="0"/>
          </a:p>
          <a:p>
            <a:pPr marL="560070" lvl="1" indent="-285750">
              <a:lnSpc>
                <a:spcPct val="110000"/>
              </a:lnSpc>
              <a:buFont typeface="Arial" panose="020B0604020202020204" pitchFamily="34" charset="0"/>
              <a:buChar char="•"/>
            </a:pPr>
            <a:r>
              <a:rPr lang="en-US" i="0" dirty="0"/>
              <a:t>Included MaxPooling to support model invariance</a:t>
            </a:r>
          </a:p>
        </p:txBody>
      </p:sp>
    </p:spTree>
    <p:extLst>
      <p:ext uri="{BB962C8B-B14F-4D97-AF65-F5344CB8AC3E}">
        <p14:creationId xmlns:p14="http://schemas.microsoft.com/office/powerpoint/2010/main" val="1875243262"/>
      </p:ext>
    </p:extLst>
  </p:cSld>
  <p:clrMapOvr>
    <a:masterClrMapping/>
  </p:clrMapOvr>
</p:sld>
</file>

<file path=ppt/theme/theme1.xml><?xml version="1.0" encoding="utf-8"?>
<a:theme xmlns:a="http://schemas.openxmlformats.org/drawingml/2006/main" name="VaultVTI">
  <a:themeElements>
    <a:clrScheme name="AnalogousFromLightSeedRightStep">
      <a:dk1>
        <a:srgbClr val="000000"/>
      </a:dk1>
      <a:lt1>
        <a:srgbClr val="FFFFFF"/>
      </a:lt1>
      <a:dk2>
        <a:srgbClr val="3B3222"/>
      </a:dk2>
      <a:lt2>
        <a:srgbClr val="E8E2E4"/>
      </a:lt2>
      <a:accent1>
        <a:srgbClr val="81AA9C"/>
      </a:accent1>
      <a:accent2>
        <a:srgbClr val="75A8AC"/>
      </a:accent2>
      <a:accent3>
        <a:srgbClr val="88A4BF"/>
      </a:accent3>
      <a:accent4>
        <a:srgbClr val="7F85BA"/>
      </a:accent4>
      <a:accent5>
        <a:srgbClr val="A596C6"/>
      </a:accent5>
      <a:accent6>
        <a:srgbClr val="AA7FBA"/>
      </a:accent6>
      <a:hlink>
        <a:srgbClr val="AE6981"/>
      </a:hlink>
      <a:folHlink>
        <a:srgbClr val="7F7F7F"/>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1789</TotalTime>
  <Words>1449</Words>
  <Application>Microsoft Office PowerPoint</Application>
  <PresentationFormat>Widescreen</PresentationFormat>
  <Paragraphs>130</Paragraphs>
  <Slides>14</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Georgia Pro Light</vt:lpstr>
      <vt:lpstr>VaultVTI</vt:lpstr>
      <vt:lpstr>Classifying Bird Species With Image Recognition</vt:lpstr>
      <vt:lpstr>Problem Description</vt:lpstr>
      <vt:lpstr>Dataset</vt:lpstr>
      <vt:lpstr>Base Model Performance</vt:lpstr>
      <vt:lpstr>Simple Model Performance</vt:lpstr>
      <vt:lpstr>Simple Model Evaluation – Fit of Model</vt:lpstr>
      <vt:lpstr>Simple Model Evaluation – Misclassified Birds</vt:lpstr>
      <vt:lpstr>Simple Model Evaluation – Correct Birds</vt:lpstr>
      <vt:lpstr>Proposed Improvements</vt:lpstr>
      <vt:lpstr>Complex Model Evaluation</vt:lpstr>
      <vt:lpstr>Progressive Resizing</vt:lpstr>
      <vt:lpstr>Progressive Model Evaluation</vt:lpstr>
      <vt:lpstr>Additional Images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Classifying Bird Species With Image Recognition</dc:title>
  <dc:creator>Sean McManus</dc:creator>
  <cp:lastModifiedBy>Brendon Bottle</cp:lastModifiedBy>
  <cp:revision>11</cp:revision>
  <dcterms:created xsi:type="dcterms:W3CDTF">2024-03-06T23:48:54Z</dcterms:created>
  <dcterms:modified xsi:type="dcterms:W3CDTF">2024-03-10T19:26:37Z</dcterms:modified>
</cp:coreProperties>
</file>

<file path=docProps/thumbnail.jpeg>
</file>